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handoutMasterIdLst>
    <p:handoutMasterId r:id="rId23"/>
  </p:handoutMasterIdLst>
  <p:sldIdLst>
    <p:sldId id="269" r:id="rId2"/>
    <p:sldId id="256" r:id="rId3"/>
    <p:sldId id="257" r:id="rId4"/>
    <p:sldId id="270" r:id="rId5"/>
    <p:sldId id="271" r:id="rId6"/>
    <p:sldId id="258" r:id="rId7"/>
    <p:sldId id="259" r:id="rId8"/>
    <p:sldId id="272" r:id="rId9"/>
    <p:sldId id="273" r:id="rId10"/>
    <p:sldId id="274" r:id="rId11"/>
    <p:sldId id="275" r:id="rId12"/>
    <p:sldId id="276" r:id="rId13"/>
    <p:sldId id="260" r:id="rId14"/>
    <p:sldId id="261" r:id="rId15"/>
    <p:sldId id="262" r:id="rId16"/>
    <p:sldId id="263" r:id="rId17"/>
    <p:sldId id="265" r:id="rId18"/>
    <p:sldId id="266" r:id="rId19"/>
    <p:sldId id="267" r:id="rId20"/>
    <p:sldId id="268" r:id="rId21"/>
  </p:sldIdLst>
  <p:sldSz cx="9144000" cy="6858000" type="screen4x3"/>
  <p:notesSz cx="6669088" cy="9926638"/>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4262E"/>
    <a:srgbClr val="D62828"/>
    <a:srgbClr val="E23D28"/>
    <a:srgbClr val="C1382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5819" autoAdjust="0"/>
  </p:normalViewPr>
  <p:slideViewPr>
    <p:cSldViewPr snapToGrid="0">
      <p:cViewPr>
        <p:scale>
          <a:sx n="75" d="100"/>
          <a:sy n="75" d="100"/>
        </p:scale>
        <p:origin x="-1944" y="-24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889307" cy="49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16" tIns="45258" rIns="90516" bIns="45258" numCol="1" anchor="t" anchorCtr="0" compatLnSpc="1">
            <a:prstTxWarp prst="textNoShape">
              <a:avLst/>
            </a:prstTxWarp>
          </a:bodyPr>
          <a:lstStyle>
            <a:lvl1pPr>
              <a:defRPr sz="1200"/>
            </a:lvl1pPr>
          </a:lstStyle>
          <a:p>
            <a:endParaRPr lang="nb-NO" dirty="0"/>
          </a:p>
        </p:txBody>
      </p:sp>
      <p:sp>
        <p:nvSpPr>
          <p:cNvPr id="5123" name="Rectangle 3"/>
          <p:cNvSpPr>
            <a:spLocks noGrp="1" noChangeArrowheads="1"/>
          </p:cNvSpPr>
          <p:nvPr>
            <p:ph type="dt" sz="quarter" idx="1"/>
          </p:nvPr>
        </p:nvSpPr>
        <p:spPr bwMode="auto">
          <a:xfrm>
            <a:off x="3778203" y="0"/>
            <a:ext cx="2889307" cy="49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16" tIns="45258" rIns="90516" bIns="45258" numCol="1" anchor="t" anchorCtr="0" compatLnSpc="1">
            <a:prstTxWarp prst="textNoShape">
              <a:avLst/>
            </a:prstTxWarp>
          </a:bodyPr>
          <a:lstStyle>
            <a:lvl1pPr algn="r">
              <a:defRPr sz="1200"/>
            </a:lvl1pPr>
          </a:lstStyle>
          <a:p>
            <a:endParaRPr lang="nb-NO" dirty="0"/>
          </a:p>
        </p:txBody>
      </p:sp>
      <p:sp>
        <p:nvSpPr>
          <p:cNvPr id="5124" name="Rectangle 4"/>
          <p:cNvSpPr>
            <a:spLocks noGrp="1" noChangeArrowheads="1"/>
          </p:cNvSpPr>
          <p:nvPr>
            <p:ph type="ftr" sz="quarter" idx="2"/>
          </p:nvPr>
        </p:nvSpPr>
        <p:spPr bwMode="auto">
          <a:xfrm>
            <a:off x="0" y="9428426"/>
            <a:ext cx="2889307" cy="49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16" tIns="45258" rIns="90516" bIns="45258" numCol="1" anchor="b" anchorCtr="0" compatLnSpc="1">
            <a:prstTxWarp prst="textNoShape">
              <a:avLst/>
            </a:prstTxWarp>
          </a:bodyPr>
          <a:lstStyle>
            <a:lvl1pPr>
              <a:defRPr sz="1200"/>
            </a:lvl1pPr>
          </a:lstStyle>
          <a:p>
            <a:endParaRPr lang="nb-NO" dirty="0"/>
          </a:p>
        </p:txBody>
      </p:sp>
      <p:sp>
        <p:nvSpPr>
          <p:cNvPr id="5125" name="Rectangle 5"/>
          <p:cNvSpPr>
            <a:spLocks noGrp="1" noChangeArrowheads="1"/>
          </p:cNvSpPr>
          <p:nvPr>
            <p:ph type="sldNum" sz="quarter" idx="3"/>
          </p:nvPr>
        </p:nvSpPr>
        <p:spPr bwMode="auto">
          <a:xfrm>
            <a:off x="3778203" y="9428426"/>
            <a:ext cx="2889307" cy="4966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516" tIns="45258" rIns="90516" bIns="45258" numCol="1" anchor="b" anchorCtr="0" compatLnSpc="1">
            <a:prstTxWarp prst="textNoShape">
              <a:avLst/>
            </a:prstTxWarp>
          </a:bodyPr>
          <a:lstStyle>
            <a:lvl1pPr algn="r">
              <a:defRPr sz="1200"/>
            </a:lvl1pPr>
          </a:lstStyle>
          <a:p>
            <a:fld id="{607C93D4-4E24-4632-A11F-CDA203F933C2}" type="slidenum">
              <a:rPr lang="nb-NO"/>
              <a:pPr/>
              <a:t>‹#›</a:t>
            </a:fld>
            <a:endParaRPr lang="nb-NO" dirty="0"/>
          </a:p>
        </p:txBody>
      </p:sp>
    </p:spTree>
    <p:extLst>
      <p:ext uri="{BB962C8B-B14F-4D97-AF65-F5344CB8AC3E}">
        <p14:creationId xmlns:p14="http://schemas.microsoft.com/office/powerpoint/2010/main" val="3727665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889307" cy="496646"/>
          </a:xfrm>
          <a:prstGeom prst="rect">
            <a:avLst/>
          </a:prstGeom>
        </p:spPr>
        <p:txBody>
          <a:bodyPr vert="horz" lIns="90516" tIns="45258" rIns="90516" bIns="45258" rtlCol="0"/>
          <a:lstStyle>
            <a:lvl1pPr algn="l">
              <a:defRPr sz="1200"/>
            </a:lvl1pPr>
          </a:lstStyle>
          <a:p>
            <a:endParaRPr lang="nb-NO" dirty="0"/>
          </a:p>
        </p:txBody>
      </p:sp>
      <p:sp>
        <p:nvSpPr>
          <p:cNvPr id="3" name="Plassholder for dato 2"/>
          <p:cNvSpPr>
            <a:spLocks noGrp="1"/>
          </p:cNvSpPr>
          <p:nvPr>
            <p:ph type="dt" idx="1"/>
          </p:nvPr>
        </p:nvSpPr>
        <p:spPr>
          <a:xfrm>
            <a:off x="3778203" y="0"/>
            <a:ext cx="2889307" cy="496646"/>
          </a:xfrm>
          <a:prstGeom prst="rect">
            <a:avLst/>
          </a:prstGeom>
        </p:spPr>
        <p:txBody>
          <a:bodyPr vert="horz" lIns="90516" tIns="45258" rIns="90516" bIns="45258" rtlCol="0"/>
          <a:lstStyle>
            <a:lvl1pPr algn="r">
              <a:defRPr sz="1200"/>
            </a:lvl1pPr>
          </a:lstStyle>
          <a:p>
            <a:fld id="{1250F7F5-234B-40A4-B903-3B38FD3F403B}" type="datetimeFigureOut">
              <a:rPr lang="nb-NO" smtClean="0"/>
              <a:t>17.01.2016</a:t>
            </a:fld>
            <a:endParaRPr lang="nb-NO" dirty="0"/>
          </a:p>
        </p:txBody>
      </p:sp>
      <p:sp>
        <p:nvSpPr>
          <p:cNvPr id="4" name="Plassholder for lysbilde 3"/>
          <p:cNvSpPr>
            <a:spLocks noGrp="1" noRot="1" noChangeAspect="1"/>
          </p:cNvSpPr>
          <p:nvPr>
            <p:ph type="sldImg" idx="2"/>
          </p:nvPr>
        </p:nvSpPr>
        <p:spPr>
          <a:xfrm>
            <a:off x="852488" y="744538"/>
            <a:ext cx="4964112" cy="3722687"/>
          </a:xfrm>
          <a:prstGeom prst="rect">
            <a:avLst/>
          </a:prstGeom>
          <a:noFill/>
          <a:ln w="12700">
            <a:solidFill>
              <a:prstClr val="black"/>
            </a:solidFill>
          </a:ln>
        </p:spPr>
        <p:txBody>
          <a:bodyPr vert="horz" lIns="90516" tIns="45258" rIns="90516" bIns="45258" rtlCol="0" anchor="ctr"/>
          <a:lstStyle/>
          <a:p>
            <a:endParaRPr lang="nb-NO" dirty="0"/>
          </a:p>
        </p:txBody>
      </p:sp>
      <p:sp>
        <p:nvSpPr>
          <p:cNvPr id="5" name="Plassholder for notater 4"/>
          <p:cNvSpPr>
            <a:spLocks noGrp="1"/>
          </p:cNvSpPr>
          <p:nvPr>
            <p:ph type="body" sz="quarter" idx="3"/>
          </p:nvPr>
        </p:nvSpPr>
        <p:spPr>
          <a:xfrm>
            <a:off x="666278" y="4715780"/>
            <a:ext cx="5336533" cy="4466674"/>
          </a:xfrm>
          <a:prstGeom prst="rect">
            <a:avLst/>
          </a:prstGeom>
        </p:spPr>
        <p:txBody>
          <a:bodyPr vert="horz" lIns="90516" tIns="45258" rIns="90516" bIns="45258" rtlCol="0"/>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6" name="Plassholder for bunntekst 5"/>
          <p:cNvSpPr>
            <a:spLocks noGrp="1"/>
          </p:cNvSpPr>
          <p:nvPr>
            <p:ph type="ftr" sz="quarter" idx="4"/>
          </p:nvPr>
        </p:nvSpPr>
        <p:spPr>
          <a:xfrm>
            <a:off x="0" y="9428426"/>
            <a:ext cx="2889307" cy="496646"/>
          </a:xfrm>
          <a:prstGeom prst="rect">
            <a:avLst/>
          </a:prstGeom>
        </p:spPr>
        <p:txBody>
          <a:bodyPr vert="horz" lIns="90516" tIns="45258" rIns="90516" bIns="45258" rtlCol="0" anchor="b"/>
          <a:lstStyle>
            <a:lvl1pPr algn="l">
              <a:defRPr sz="1200"/>
            </a:lvl1pPr>
          </a:lstStyle>
          <a:p>
            <a:endParaRPr lang="nb-NO" dirty="0"/>
          </a:p>
        </p:txBody>
      </p:sp>
      <p:sp>
        <p:nvSpPr>
          <p:cNvPr id="7" name="Plassholder for lysbildenummer 6"/>
          <p:cNvSpPr>
            <a:spLocks noGrp="1"/>
          </p:cNvSpPr>
          <p:nvPr>
            <p:ph type="sldNum" sz="quarter" idx="5"/>
          </p:nvPr>
        </p:nvSpPr>
        <p:spPr>
          <a:xfrm>
            <a:off x="3778203" y="9428426"/>
            <a:ext cx="2889307" cy="496646"/>
          </a:xfrm>
          <a:prstGeom prst="rect">
            <a:avLst/>
          </a:prstGeom>
        </p:spPr>
        <p:txBody>
          <a:bodyPr vert="horz" lIns="90516" tIns="45258" rIns="90516" bIns="45258" rtlCol="0" anchor="b"/>
          <a:lstStyle>
            <a:lvl1pPr algn="r">
              <a:defRPr sz="1200"/>
            </a:lvl1pPr>
          </a:lstStyle>
          <a:p>
            <a:fld id="{0EAB80F0-492C-4AAC-85F3-BB5562F0E001}" type="slidenum">
              <a:rPr lang="nb-NO" smtClean="0"/>
              <a:t>‹#›</a:t>
            </a:fld>
            <a:endParaRPr lang="nb-NO" dirty="0"/>
          </a:p>
        </p:txBody>
      </p:sp>
    </p:spTree>
    <p:extLst>
      <p:ext uri="{BB962C8B-B14F-4D97-AF65-F5344CB8AC3E}">
        <p14:creationId xmlns:p14="http://schemas.microsoft.com/office/powerpoint/2010/main" val="5790801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0EAB80F0-492C-4AAC-85F3-BB5562F0E001}" type="slidenum">
              <a:rPr lang="nb-NO" smtClean="0"/>
              <a:t>1</a:t>
            </a:fld>
            <a:endParaRPr lang="nb-NO" dirty="0"/>
          </a:p>
        </p:txBody>
      </p:sp>
    </p:spTree>
    <p:extLst>
      <p:ext uri="{BB962C8B-B14F-4D97-AF65-F5344CB8AC3E}">
        <p14:creationId xmlns:p14="http://schemas.microsoft.com/office/powerpoint/2010/main" val="25960519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17</a:t>
            </a:fld>
            <a:endParaRPr lang="nb-NO" dirty="0"/>
          </a:p>
        </p:txBody>
      </p:sp>
    </p:spTree>
    <p:extLst>
      <p:ext uri="{BB962C8B-B14F-4D97-AF65-F5344CB8AC3E}">
        <p14:creationId xmlns:p14="http://schemas.microsoft.com/office/powerpoint/2010/main" val="10138316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18</a:t>
            </a:fld>
            <a:endParaRPr lang="nb-NO" dirty="0"/>
          </a:p>
        </p:txBody>
      </p:sp>
    </p:spTree>
    <p:extLst>
      <p:ext uri="{BB962C8B-B14F-4D97-AF65-F5344CB8AC3E}">
        <p14:creationId xmlns:p14="http://schemas.microsoft.com/office/powerpoint/2010/main" val="13657376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19</a:t>
            </a:fld>
            <a:endParaRPr lang="nb-NO" dirty="0"/>
          </a:p>
        </p:txBody>
      </p:sp>
    </p:spTree>
    <p:extLst>
      <p:ext uri="{BB962C8B-B14F-4D97-AF65-F5344CB8AC3E}">
        <p14:creationId xmlns:p14="http://schemas.microsoft.com/office/powerpoint/2010/main" val="2199519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smtClean="0"/>
          </a:p>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20</a:t>
            </a:fld>
            <a:endParaRPr lang="nb-NO" dirty="0"/>
          </a:p>
        </p:txBody>
      </p:sp>
    </p:spTree>
    <p:extLst>
      <p:ext uri="{BB962C8B-B14F-4D97-AF65-F5344CB8AC3E}">
        <p14:creationId xmlns:p14="http://schemas.microsoft.com/office/powerpoint/2010/main" val="60819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en-US" dirty="0" smtClean="0"/>
          </a:p>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2</a:t>
            </a:fld>
            <a:endParaRPr lang="nb-NO" dirty="0"/>
          </a:p>
        </p:txBody>
      </p:sp>
    </p:spTree>
    <p:extLst>
      <p:ext uri="{BB962C8B-B14F-4D97-AF65-F5344CB8AC3E}">
        <p14:creationId xmlns:p14="http://schemas.microsoft.com/office/powerpoint/2010/main" val="40324757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r>
              <a:rPr lang="en-GB" dirty="0" err="1" smtClean="0"/>
              <a:t>Gjøvik</a:t>
            </a:r>
            <a:r>
              <a:rPr lang="en-GB" dirty="0" smtClean="0"/>
              <a:t> municipality is a medium-sized town located ca. 100 km north of Oslo</a:t>
            </a:r>
          </a:p>
          <a:p>
            <a:r>
              <a:rPr lang="en-GB" dirty="0" err="1" smtClean="0"/>
              <a:t>Gjøvik</a:t>
            </a:r>
            <a:r>
              <a:rPr lang="en-GB" dirty="0" smtClean="0"/>
              <a:t> is an old industrial town, but today’s economy is focused on commerce and services in addition to the university college</a:t>
            </a:r>
          </a:p>
          <a:p>
            <a:r>
              <a:rPr lang="en-GB" dirty="0" err="1" smtClean="0"/>
              <a:t>Gjøvik</a:t>
            </a:r>
            <a:r>
              <a:rPr lang="en-GB" dirty="0" smtClean="0"/>
              <a:t> started to settle refugees in the early 1980s, firstly Vietnamese, then Iranians, and in the 1990s the largest group settled over a shorter period were Bosnians</a:t>
            </a:r>
          </a:p>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3</a:t>
            </a:fld>
            <a:endParaRPr lang="nb-NO" dirty="0"/>
          </a:p>
        </p:txBody>
      </p:sp>
    </p:spTree>
    <p:extLst>
      <p:ext uri="{BB962C8B-B14F-4D97-AF65-F5344CB8AC3E}">
        <p14:creationId xmlns:p14="http://schemas.microsoft.com/office/powerpoint/2010/main" val="103168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6</a:t>
            </a:fld>
            <a:endParaRPr lang="nb-NO" dirty="0"/>
          </a:p>
        </p:txBody>
      </p:sp>
    </p:spTree>
    <p:extLst>
      <p:ext uri="{BB962C8B-B14F-4D97-AF65-F5344CB8AC3E}">
        <p14:creationId xmlns:p14="http://schemas.microsoft.com/office/powerpoint/2010/main" val="3416044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7</a:t>
            </a:fld>
            <a:endParaRPr lang="nb-NO" dirty="0"/>
          </a:p>
        </p:txBody>
      </p:sp>
    </p:spTree>
    <p:extLst>
      <p:ext uri="{BB962C8B-B14F-4D97-AF65-F5344CB8AC3E}">
        <p14:creationId xmlns:p14="http://schemas.microsoft.com/office/powerpoint/2010/main" val="1349323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13</a:t>
            </a:fld>
            <a:endParaRPr lang="nb-NO" dirty="0"/>
          </a:p>
        </p:txBody>
      </p:sp>
    </p:spTree>
    <p:extLst>
      <p:ext uri="{BB962C8B-B14F-4D97-AF65-F5344CB8AC3E}">
        <p14:creationId xmlns:p14="http://schemas.microsoft.com/office/powerpoint/2010/main" val="415662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14</a:t>
            </a:fld>
            <a:endParaRPr lang="nb-NO" dirty="0"/>
          </a:p>
        </p:txBody>
      </p:sp>
    </p:spTree>
    <p:extLst>
      <p:ext uri="{BB962C8B-B14F-4D97-AF65-F5344CB8AC3E}">
        <p14:creationId xmlns:p14="http://schemas.microsoft.com/office/powerpoint/2010/main" val="2511819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15</a:t>
            </a:fld>
            <a:endParaRPr lang="nb-NO" dirty="0"/>
          </a:p>
        </p:txBody>
      </p:sp>
    </p:spTree>
    <p:extLst>
      <p:ext uri="{BB962C8B-B14F-4D97-AF65-F5344CB8AC3E}">
        <p14:creationId xmlns:p14="http://schemas.microsoft.com/office/powerpoint/2010/main" val="2589701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pPr defTabSz="905165">
              <a:defRPr/>
            </a:pPr>
            <a:endParaRPr lang="nb-NO" dirty="0" smtClean="0"/>
          </a:p>
          <a:p>
            <a:pPr defTabSz="905165">
              <a:defRPr/>
            </a:pPr>
            <a:endParaRPr lang="nb-NO" dirty="0">
              <a:solidFill>
                <a:prstClr val="black"/>
              </a:solidFill>
            </a:endParaRPr>
          </a:p>
          <a:p>
            <a:endParaRPr lang="nb-NO" dirty="0"/>
          </a:p>
        </p:txBody>
      </p:sp>
      <p:sp>
        <p:nvSpPr>
          <p:cNvPr id="4" name="Plassholder for lysbildenummer 3"/>
          <p:cNvSpPr>
            <a:spLocks noGrp="1"/>
          </p:cNvSpPr>
          <p:nvPr>
            <p:ph type="sldNum" sz="quarter" idx="10"/>
          </p:nvPr>
        </p:nvSpPr>
        <p:spPr/>
        <p:txBody>
          <a:bodyPr/>
          <a:lstStyle/>
          <a:p>
            <a:fld id="{0EAB80F0-492C-4AAC-85F3-BB5562F0E001}" type="slidenum">
              <a:rPr lang="nb-NO" smtClean="0"/>
              <a:t>16</a:t>
            </a:fld>
            <a:endParaRPr lang="nb-NO" dirty="0"/>
          </a:p>
        </p:txBody>
      </p:sp>
    </p:spTree>
    <p:extLst>
      <p:ext uri="{BB962C8B-B14F-4D97-AF65-F5344CB8AC3E}">
        <p14:creationId xmlns:p14="http://schemas.microsoft.com/office/powerpoint/2010/main" val="26447580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tellysbilde">
    <p:spTree>
      <p:nvGrpSpPr>
        <p:cNvPr id="1" name=""/>
        <p:cNvGrpSpPr/>
        <p:nvPr/>
      </p:nvGrpSpPr>
      <p:grpSpPr>
        <a:xfrm>
          <a:off x="0" y="0"/>
          <a:ext cx="0" cy="0"/>
          <a:chOff x="0" y="0"/>
          <a:chExt cx="0" cy="0"/>
        </a:xfrm>
      </p:grpSpPr>
      <p:sp>
        <p:nvSpPr>
          <p:cNvPr id="3079" name="Rectangle 7"/>
          <p:cNvSpPr>
            <a:spLocks noChangeArrowheads="1"/>
          </p:cNvSpPr>
          <p:nvPr/>
        </p:nvSpPr>
        <p:spPr bwMode="auto">
          <a:xfrm>
            <a:off x="250825" y="2781300"/>
            <a:ext cx="8893175" cy="3740150"/>
          </a:xfrm>
          <a:prstGeom prst="rect">
            <a:avLst/>
          </a:prstGeom>
          <a:solidFill>
            <a:schemeClr val="accent1"/>
          </a:solidFill>
          <a:ln>
            <a:noFill/>
          </a:ln>
          <a:effectLst/>
          <a:extLst>
            <a:ext uri="{91240B29-F687-4F45-9708-019B960494DF}">
              <a14:hiddenLine xmlns:a14="http://schemas.microsoft.com/office/drawing/2010/main" w="9525">
                <a:solidFill>
                  <a:schemeClr val="accent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nb-NO" dirty="0"/>
          </a:p>
        </p:txBody>
      </p:sp>
      <p:pic>
        <p:nvPicPr>
          <p:cNvPr id="3097" name="Picture 25" descr="Stiplet_linje_mork_g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1312863"/>
            <a:ext cx="8893175" cy="19050"/>
          </a:xfrm>
          <a:prstGeom prst="rect">
            <a:avLst/>
          </a:prstGeom>
          <a:noFill/>
          <a:extLst>
            <a:ext uri="{909E8E84-426E-40DD-AFC4-6F175D3DCCD1}">
              <a14:hiddenFill xmlns:a14="http://schemas.microsoft.com/office/drawing/2010/main">
                <a:solidFill>
                  <a:srgbClr val="FFFFFF"/>
                </a:solidFill>
              </a14:hiddenFill>
            </a:ext>
          </a:extLst>
        </p:spPr>
      </p:pic>
      <p:sp>
        <p:nvSpPr>
          <p:cNvPr id="3075" name="Rectangle 3"/>
          <p:cNvSpPr>
            <a:spLocks noGrp="1" noChangeArrowheads="1"/>
          </p:cNvSpPr>
          <p:nvPr>
            <p:ph type="subTitle" idx="1"/>
          </p:nvPr>
        </p:nvSpPr>
        <p:spPr>
          <a:xfrm>
            <a:off x="530225" y="1014413"/>
            <a:ext cx="6400800" cy="369887"/>
          </a:xfrm>
        </p:spPr>
        <p:txBody>
          <a:bodyPr/>
          <a:lstStyle>
            <a:lvl1pPr marL="0" indent="0">
              <a:buFont typeface="Wingdings" pitchFamily="2" charset="2"/>
              <a:buNone/>
              <a:defRPr sz="1800" b="0">
                <a:solidFill>
                  <a:schemeClr val="tx2"/>
                </a:solidFill>
                <a:latin typeface="Times New Roman" pitchFamily="18" charset="0"/>
              </a:defRPr>
            </a:lvl1pPr>
          </a:lstStyle>
          <a:p>
            <a:pPr lvl="0"/>
            <a:r>
              <a:rPr lang="nb-NO" noProof="0" smtClean="0"/>
              <a:t>Klikk for å redigere undertittelstil i malen</a:t>
            </a:r>
          </a:p>
        </p:txBody>
      </p:sp>
      <p:pic>
        <p:nvPicPr>
          <p:cNvPr id="3098" name="Picture 26" descr="nav_pos_logo_RGB"/>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27063" y="2092325"/>
            <a:ext cx="1439862" cy="906463"/>
          </a:xfrm>
          <a:prstGeom prst="rect">
            <a:avLst/>
          </a:prstGeom>
          <a:noFill/>
          <a:extLst>
            <a:ext uri="{909E8E84-426E-40DD-AFC4-6F175D3DCCD1}">
              <a14:hiddenFill xmlns:a14="http://schemas.microsoft.com/office/drawing/2010/main">
                <a:solidFill>
                  <a:srgbClr val="FFFFFF"/>
                </a:solidFill>
              </a14:hiddenFill>
            </a:ext>
          </a:extLst>
        </p:spPr>
      </p:pic>
      <p:pic>
        <p:nvPicPr>
          <p:cNvPr id="3099" name="Picture 27" descr="Stiplet_linje_mork_gra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25" y="3644900"/>
            <a:ext cx="8893175" cy="19050"/>
          </a:xfrm>
          <a:prstGeom prst="rect">
            <a:avLst/>
          </a:prstGeom>
          <a:noFill/>
          <a:extLst>
            <a:ext uri="{909E8E84-426E-40DD-AFC4-6F175D3DCCD1}">
              <a14:hiddenFill xmlns:a14="http://schemas.microsoft.com/office/drawing/2010/main">
                <a:solidFill>
                  <a:srgbClr val="FFFFFF"/>
                </a:solidFill>
              </a14:hiddenFill>
            </a:ext>
          </a:extLst>
        </p:spPr>
      </p:pic>
      <p:sp>
        <p:nvSpPr>
          <p:cNvPr id="3074" name="Rectangle 2"/>
          <p:cNvSpPr>
            <a:spLocks noGrp="1" noChangeArrowheads="1"/>
          </p:cNvSpPr>
          <p:nvPr>
            <p:ph type="ctrTitle"/>
          </p:nvPr>
        </p:nvSpPr>
        <p:spPr>
          <a:xfrm>
            <a:off x="539750" y="3286125"/>
            <a:ext cx="8362950" cy="647700"/>
          </a:xfrm>
        </p:spPr>
        <p:txBody>
          <a:bodyPr anchor="t"/>
          <a:lstStyle>
            <a:lvl1pPr>
              <a:defRPr>
                <a:solidFill>
                  <a:schemeClr val="tx1"/>
                </a:solidFill>
              </a:defRPr>
            </a:lvl1pPr>
          </a:lstStyle>
          <a:p>
            <a:pPr lvl="0"/>
            <a:r>
              <a:rPr lang="nb-NO" noProof="0" smtClean="0"/>
              <a:t>Klikk for å redigere tittelstil</a:t>
            </a:r>
          </a:p>
        </p:txBody>
      </p:sp>
      <p:sp>
        <p:nvSpPr>
          <p:cNvPr id="3100" name="Rectangle 28"/>
          <p:cNvSpPr>
            <a:spLocks noGrp="1" noChangeArrowheads="1"/>
          </p:cNvSpPr>
          <p:nvPr>
            <p:ph type="dt" sz="quarter" idx="2"/>
          </p:nvPr>
        </p:nvSpPr>
        <p:spPr bwMode="auto">
          <a:xfrm>
            <a:off x="457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nn-NO" dirty="0"/>
          </a:p>
        </p:txBody>
      </p:sp>
      <p:sp>
        <p:nvSpPr>
          <p:cNvPr id="3101" name="Rectangle 29"/>
          <p:cNvSpPr>
            <a:spLocks noGrp="1" noChangeArrowheads="1"/>
          </p:cNvSpPr>
          <p:nvPr>
            <p:ph type="ftr" sz="quarter" idx="3"/>
          </p:nvPr>
        </p:nvSpPr>
        <p:spPr bwMode="auto">
          <a:xfrm>
            <a:off x="3124200" y="6245225"/>
            <a:ext cx="2895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nn-NO" dirty="0"/>
          </a:p>
        </p:txBody>
      </p:sp>
      <p:sp>
        <p:nvSpPr>
          <p:cNvPr id="3102" name="Rectangle 30"/>
          <p:cNvSpPr>
            <a:spLocks noGrp="1" noChangeArrowheads="1"/>
          </p:cNvSpPr>
          <p:nvPr>
            <p:ph type="sldNum" sz="quarter" idx="4"/>
          </p:nvPr>
        </p:nvSpPr>
        <p:spPr bwMode="auto">
          <a:xfrm>
            <a:off x="6553200" y="6245225"/>
            <a:ext cx="21336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F9C443E6-545C-42B6-A899-701B24435A2A}" type="slidenum">
              <a:rPr lang="nn-NO"/>
              <a:pPr/>
              <a:t>‹#›</a:t>
            </a:fld>
            <a:endParaRPr lang="nn-NO"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loddrett tekst 2"/>
          <p:cNvSpPr>
            <a:spLocks noGrp="1"/>
          </p:cNvSpPr>
          <p:nvPr>
            <p:ph type="body" orient="vert" idx="1"/>
          </p:nvPr>
        </p:nvSpPr>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98204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734175" y="257175"/>
            <a:ext cx="2095500" cy="6015038"/>
          </a:xfrm>
        </p:spPr>
        <p:txBody>
          <a:bodyPr vert="eaVert"/>
          <a:lstStyle/>
          <a:p>
            <a:r>
              <a:rPr lang="nb-NO" smtClean="0"/>
              <a:t>Klikk for å redigere tittelstil</a:t>
            </a:r>
            <a:endParaRPr lang="nb-NO"/>
          </a:p>
        </p:txBody>
      </p:sp>
      <p:sp>
        <p:nvSpPr>
          <p:cNvPr id="3" name="Plassholder for loddrett tekst 2"/>
          <p:cNvSpPr>
            <a:spLocks noGrp="1"/>
          </p:cNvSpPr>
          <p:nvPr>
            <p:ph type="body" orient="vert" idx="1"/>
          </p:nvPr>
        </p:nvSpPr>
        <p:spPr>
          <a:xfrm>
            <a:off x="447675" y="257175"/>
            <a:ext cx="6134100" cy="6015038"/>
          </a:xfrm>
        </p:spPr>
        <p:txBody>
          <a:bodyPr vert="eaVert"/>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3312706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idx="1"/>
          </p:nvPr>
        </p:nvSpPr>
        <p:spPr/>
        <p:txBody>
          <a:body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9954841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smtClean="0"/>
              <a:t>Klikk for å redigere tittelstil</a:t>
            </a:r>
            <a:endParaRPr lang="nb-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b-NO" smtClean="0"/>
              <a:t>Klikk for å redigere tekststiler i malen</a:t>
            </a:r>
          </a:p>
        </p:txBody>
      </p:sp>
    </p:spTree>
    <p:extLst>
      <p:ext uri="{BB962C8B-B14F-4D97-AF65-F5344CB8AC3E}">
        <p14:creationId xmlns:p14="http://schemas.microsoft.com/office/powerpoint/2010/main" val="22905415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
        <p:nvSpPr>
          <p:cNvPr id="3" name="Plassholder for innhold 2"/>
          <p:cNvSpPr>
            <a:spLocks noGrp="1"/>
          </p:cNvSpPr>
          <p:nvPr>
            <p:ph sz="half" idx="1"/>
          </p:nvPr>
        </p:nvSpPr>
        <p:spPr>
          <a:xfrm>
            <a:off x="457200" y="1773238"/>
            <a:ext cx="4110038"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innhold 3"/>
          <p:cNvSpPr>
            <a:spLocks noGrp="1"/>
          </p:cNvSpPr>
          <p:nvPr>
            <p:ph sz="half" idx="2"/>
          </p:nvPr>
        </p:nvSpPr>
        <p:spPr>
          <a:xfrm>
            <a:off x="4719638" y="1773238"/>
            <a:ext cx="4110037" cy="4498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529502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1143000"/>
          </a:xfrm>
        </p:spPr>
        <p:txBody>
          <a:bodyPr/>
          <a:lstStyle>
            <a:lvl1pPr>
              <a:defRPr/>
            </a:lvl1pPr>
          </a:lstStyle>
          <a:p>
            <a:r>
              <a:rPr lang="nb-NO" smtClean="0"/>
              <a:t>Klikk for å redigere tittelstil</a:t>
            </a:r>
            <a:endParaRPr lang="nb-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smtClean="0"/>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Tree>
    <p:extLst>
      <p:ext uri="{BB962C8B-B14F-4D97-AF65-F5344CB8AC3E}">
        <p14:creationId xmlns:p14="http://schemas.microsoft.com/office/powerpoint/2010/main" val="2020494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smtClean="0"/>
              <a:t>Klikk for å redigere tittelstil</a:t>
            </a:r>
            <a:endParaRPr lang="nb-NO"/>
          </a:p>
        </p:txBody>
      </p:sp>
    </p:spTree>
    <p:extLst>
      <p:ext uri="{BB962C8B-B14F-4D97-AF65-F5344CB8AC3E}">
        <p14:creationId xmlns:p14="http://schemas.microsoft.com/office/powerpoint/2010/main" val="1376916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2827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lstStyle>
            <a:lvl1pPr algn="l">
              <a:defRPr sz="2000" b="1"/>
            </a:lvl1pPr>
          </a:lstStyle>
          <a:p>
            <a:r>
              <a:rPr lang="nb-NO" smtClean="0"/>
              <a:t>Klikk for å redigere tittelstil</a:t>
            </a:r>
            <a:endParaRPr lang="nb-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smtClean="0"/>
              <a:t>Klikk for å redigere tekststiler i malen</a:t>
            </a:r>
          </a:p>
          <a:p>
            <a:pPr lvl="1"/>
            <a:r>
              <a:rPr lang="nb-NO" smtClean="0"/>
              <a:t>Andre nivå</a:t>
            </a:r>
          </a:p>
          <a:p>
            <a:pPr lvl="2"/>
            <a:r>
              <a:rPr lang="nb-NO" smtClean="0"/>
              <a:t>Tredje nivå</a:t>
            </a:r>
          </a:p>
          <a:p>
            <a:pPr lvl="3"/>
            <a:r>
              <a:rPr lang="nb-NO" smtClean="0"/>
              <a:t>Fjerde nivå</a:t>
            </a:r>
          </a:p>
          <a:p>
            <a:pPr lvl="4"/>
            <a:r>
              <a:rPr lang="nb-NO" smtClean="0"/>
              <a:t>Femte nivå</a:t>
            </a:r>
            <a:endParaRPr lang="nb-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93786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lstStyle>
            <a:lvl1pPr algn="l">
              <a:defRPr sz="2000" b="1"/>
            </a:lvl1pPr>
          </a:lstStyle>
          <a:p>
            <a:r>
              <a:rPr lang="nb-NO" smtClean="0"/>
              <a:t>Klikk for å redigere tittelstil</a:t>
            </a:r>
            <a:endParaRPr lang="nb-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dirty="0"/>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smtClean="0"/>
              <a:t>Klikk for å redigere tekststiler i malen</a:t>
            </a:r>
          </a:p>
        </p:txBody>
      </p:sp>
    </p:spTree>
    <p:extLst>
      <p:ext uri="{BB962C8B-B14F-4D97-AF65-F5344CB8AC3E}">
        <p14:creationId xmlns:p14="http://schemas.microsoft.com/office/powerpoint/2010/main" val="1439699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4" name="Picture 20" descr="Stiplet_linje_mork_gray"/>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568325"/>
            <a:ext cx="8893175" cy="19050"/>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nav_pos_logo_RGB"/>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40713" y="239713"/>
            <a:ext cx="701675" cy="441325"/>
          </a:xfrm>
          <a:prstGeom prst="rect">
            <a:avLst/>
          </a:prstGeom>
          <a:noFill/>
          <a:extLst>
            <a:ext uri="{909E8E84-426E-40DD-AFC4-6F175D3DCCD1}">
              <a14:hiddenFill xmlns:a14="http://schemas.microsoft.com/office/drawing/2010/main">
                <a:solidFill>
                  <a:srgbClr val="FFFFFF"/>
                </a:solidFill>
              </a14:hiddenFill>
            </a:ext>
          </a:extLst>
        </p:spPr>
      </p:pic>
      <p:sp>
        <p:nvSpPr>
          <p:cNvPr id="1027" name="Rectangle 3"/>
          <p:cNvSpPr>
            <a:spLocks noGrp="1" noChangeArrowheads="1"/>
          </p:cNvSpPr>
          <p:nvPr>
            <p:ph type="body" idx="1"/>
          </p:nvPr>
        </p:nvSpPr>
        <p:spPr bwMode="auto">
          <a:xfrm>
            <a:off x="457200" y="1773238"/>
            <a:ext cx="8372475" cy="449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b-NO" smtClean="0"/>
              <a:t>Klikk for å redigere tekststiler i malen</a:t>
            </a:r>
          </a:p>
          <a:p>
            <a:pPr lvl="1"/>
            <a:r>
              <a:rPr lang="nb-NO" smtClean="0"/>
              <a:t>Andre nivå</a:t>
            </a:r>
          </a:p>
          <a:p>
            <a:pPr lvl="2"/>
            <a:r>
              <a:rPr lang="nb-NO" smtClean="0"/>
              <a:t>Tredje nivå</a:t>
            </a:r>
          </a:p>
        </p:txBody>
      </p:sp>
      <p:sp>
        <p:nvSpPr>
          <p:cNvPr id="1026" name="Rectangle 2"/>
          <p:cNvSpPr>
            <a:spLocks noGrp="1" noChangeArrowheads="1"/>
          </p:cNvSpPr>
          <p:nvPr>
            <p:ph type="title"/>
          </p:nvPr>
        </p:nvSpPr>
        <p:spPr bwMode="auto">
          <a:xfrm>
            <a:off x="447675" y="257175"/>
            <a:ext cx="7256463" cy="1136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nb-NO" smtClean="0"/>
              <a:t>Klikk for å redigere tittelstil</a:t>
            </a:r>
          </a:p>
        </p:txBody>
      </p:sp>
      <p:sp>
        <p:nvSpPr>
          <p:cNvPr id="1037" name="Text Box 13"/>
          <p:cNvSpPr txBox="1">
            <a:spLocks noChangeArrowheads="1"/>
          </p:cNvSpPr>
          <p:nvPr/>
        </p:nvSpPr>
        <p:spPr bwMode="auto">
          <a:xfrm>
            <a:off x="481013" y="6524625"/>
            <a:ext cx="911225"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nb-NO" sz="800" dirty="0">
                <a:solidFill>
                  <a:schemeClr val="tx2"/>
                </a:solidFill>
                <a:latin typeface="Times New Roman" pitchFamily="18" charset="0"/>
              </a:rPr>
              <a:t>NAV, </a:t>
            </a:r>
            <a:fld id="{BB605C14-D501-4CE4-885F-E3749420A937}" type="datetime1">
              <a:rPr lang="nb-NO" sz="800">
                <a:solidFill>
                  <a:schemeClr val="tx2"/>
                </a:solidFill>
                <a:latin typeface="Times New Roman" pitchFamily="18" charset="0"/>
              </a:rPr>
              <a:pPr/>
              <a:t>17.01.2016</a:t>
            </a:fld>
            <a:endParaRPr lang="nb-NO" sz="800" dirty="0">
              <a:solidFill>
                <a:schemeClr val="tx2"/>
              </a:solidFill>
              <a:latin typeface="Times New Roman" pitchFamily="18" charset="0"/>
            </a:endParaRPr>
          </a:p>
        </p:txBody>
      </p:sp>
      <p:sp>
        <p:nvSpPr>
          <p:cNvPr id="1038" name="Text Box 14"/>
          <p:cNvSpPr txBox="1">
            <a:spLocks noChangeArrowheads="1"/>
          </p:cNvSpPr>
          <p:nvPr/>
        </p:nvSpPr>
        <p:spPr bwMode="auto">
          <a:xfrm>
            <a:off x="8228013" y="6524625"/>
            <a:ext cx="508000" cy="214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r"/>
            <a:r>
              <a:rPr lang="nb-NO" sz="800" dirty="0">
                <a:solidFill>
                  <a:schemeClr val="tx2"/>
                </a:solidFill>
                <a:latin typeface="Times New Roman" pitchFamily="18" charset="0"/>
              </a:rPr>
              <a:t>Side </a:t>
            </a:r>
            <a:fld id="{A3C9ADDA-A286-4EC2-988D-7E9BA8132C77}" type="slidenum">
              <a:rPr lang="nb-NO" sz="800">
                <a:solidFill>
                  <a:schemeClr val="tx2"/>
                </a:solidFill>
                <a:latin typeface="Times New Roman" pitchFamily="18" charset="0"/>
              </a:rPr>
              <a:pPr algn="r"/>
              <a:t>‹#›</a:t>
            </a:fld>
            <a:endParaRPr lang="nb-NO" sz="800" dirty="0">
              <a:solidFill>
                <a:schemeClr val="tx2"/>
              </a:solidFill>
              <a:latin typeface="Times New Roman" pitchFamily="18" charset="0"/>
            </a:endParaRPr>
          </a:p>
        </p:txBody>
      </p:sp>
      <p:pic>
        <p:nvPicPr>
          <p:cNvPr id="1041" name="Picture 17" descr="Stiplet_linje_mork_gray"/>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825" y="1314450"/>
            <a:ext cx="8893175" cy="19050"/>
          </a:xfrm>
          <a:prstGeom prst="rect">
            <a:avLst/>
          </a:prstGeom>
          <a:noFill/>
          <a:extLst>
            <a:ext uri="{909E8E84-426E-40DD-AFC4-6F175D3DCCD1}">
              <a14:hiddenFill xmlns:a14="http://schemas.microsoft.com/office/drawing/2010/main">
                <a:solidFill>
                  <a:srgbClr val="FFFFFF"/>
                </a:solidFill>
              </a14:hiddenFill>
            </a:ext>
          </a:extLst>
        </p:spPr>
      </p:pic>
      <p:pic>
        <p:nvPicPr>
          <p:cNvPr id="1043" name="Picture 19" descr="Stiplet_linje_mork_gray"/>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47650" y="6505575"/>
            <a:ext cx="8893175" cy="1905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fontAlgn="base">
        <a:lnSpc>
          <a:spcPct val="80000"/>
        </a:lnSpc>
        <a:spcBef>
          <a:spcPct val="0"/>
        </a:spcBef>
        <a:spcAft>
          <a:spcPct val="0"/>
        </a:spcAft>
        <a:defRPr sz="2800" b="1">
          <a:solidFill>
            <a:schemeClr val="tx2"/>
          </a:solidFill>
          <a:latin typeface="+mj-lt"/>
          <a:ea typeface="+mj-ea"/>
          <a:cs typeface="+mj-cs"/>
        </a:defRPr>
      </a:lvl1pPr>
      <a:lvl2pPr algn="l" rtl="0" fontAlgn="base">
        <a:lnSpc>
          <a:spcPct val="80000"/>
        </a:lnSpc>
        <a:spcBef>
          <a:spcPct val="0"/>
        </a:spcBef>
        <a:spcAft>
          <a:spcPct val="0"/>
        </a:spcAft>
        <a:defRPr sz="2800" b="1">
          <a:solidFill>
            <a:schemeClr val="tx2"/>
          </a:solidFill>
          <a:latin typeface="Arial" charset="0"/>
        </a:defRPr>
      </a:lvl2pPr>
      <a:lvl3pPr algn="l" rtl="0" fontAlgn="base">
        <a:lnSpc>
          <a:spcPct val="80000"/>
        </a:lnSpc>
        <a:spcBef>
          <a:spcPct val="0"/>
        </a:spcBef>
        <a:spcAft>
          <a:spcPct val="0"/>
        </a:spcAft>
        <a:defRPr sz="2800" b="1">
          <a:solidFill>
            <a:schemeClr val="tx2"/>
          </a:solidFill>
          <a:latin typeface="Arial" charset="0"/>
        </a:defRPr>
      </a:lvl3pPr>
      <a:lvl4pPr algn="l" rtl="0" fontAlgn="base">
        <a:lnSpc>
          <a:spcPct val="80000"/>
        </a:lnSpc>
        <a:spcBef>
          <a:spcPct val="0"/>
        </a:spcBef>
        <a:spcAft>
          <a:spcPct val="0"/>
        </a:spcAft>
        <a:defRPr sz="2800" b="1">
          <a:solidFill>
            <a:schemeClr val="tx2"/>
          </a:solidFill>
          <a:latin typeface="Arial" charset="0"/>
        </a:defRPr>
      </a:lvl4pPr>
      <a:lvl5pPr algn="l" rtl="0" fontAlgn="base">
        <a:lnSpc>
          <a:spcPct val="80000"/>
        </a:lnSpc>
        <a:spcBef>
          <a:spcPct val="0"/>
        </a:spcBef>
        <a:spcAft>
          <a:spcPct val="0"/>
        </a:spcAft>
        <a:defRPr sz="2800" b="1">
          <a:solidFill>
            <a:schemeClr val="tx2"/>
          </a:solidFill>
          <a:latin typeface="Arial" charset="0"/>
        </a:defRPr>
      </a:lvl5pPr>
      <a:lvl6pPr marL="457200" algn="l" rtl="0" fontAlgn="base">
        <a:lnSpc>
          <a:spcPct val="80000"/>
        </a:lnSpc>
        <a:spcBef>
          <a:spcPct val="0"/>
        </a:spcBef>
        <a:spcAft>
          <a:spcPct val="0"/>
        </a:spcAft>
        <a:defRPr sz="2800" b="1">
          <a:solidFill>
            <a:schemeClr val="tx2"/>
          </a:solidFill>
          <a:latin typeface="Arial" charset="0"/>
        </a:defRPr>
      </a:lvl6pPr>
      <a:lvl7pPr marL="914400" algn="l" rtl="0" fontAlgn="base">
        <a:lnSpc>
          <a:spcPct val="80000"/>
        </a:lnSpc>
        <a:spcBef>
          <a:spcPct val="0"/>
        </a:spcBef>
        <a:spcAft>
          <a:spcPct val="0"/>
        </a:spcAft>
        <a:defRPr sz="2800" b="1">
          <a:solidFill>
            <a:schemeClr val="tx2"/>
          </a:solidFill>
          <a:latin typeface="Arial" charset="0"/>
        </a:defRPr>
      </a:lvl7pPr>
      <a:lvl8pPr marL="1371600" algn="l" rtl="0" fontAlgn="base">
        <a:lnSpc>
          <a:spcPct val="80000"/>
        </a:lnSpc>
        <a:spcBef>
          <a:spcPct val="0"/>
        </a:spcBef>
        <a:spcAft>
          <a:spcPct val="0"/>
        </a:spcAft>
        <a:defRPr sz="2800" b="1">
          <a:solidFill>
            <a:schemeClr val="tx2"/>
          </a:solidFill>
          <a:latin typeface="Arial" charset="0"/>
        </a:defRPr>
      </a:lvl8pPr>
      <a:lvl9pPr marL="1828800" algn="l" rtl="0" fontAlgn="base">
        <a:lnSpc>
          <a:spcPct val="80000"/>
        </a:lnSpc>
        <a:spcBef>
          <a:spcPct val="0"/>
        </a:spcBef>
        <a:spcAft>
          <a:spcPct val="0"/>
        </a:spcAft>
        <a:defRPr sz="2800" b="1">
          <a:solidFill>
            <a:schemeClr val="tx2"/>
          </a:solidFill>
          <a:latin typeface="Arial" charset="0"/>
        </a:defRPr>
      </a:lvl9pPr>
    </p:titleStyle>
    <p:bodyStyle>
      <a:lvl1pPr marL="269875" indent="-269875" algn="l" rtl="0" fontAlgn="base">
        <a:spcBef>
          <a:spcPct val="50000"/>
        </a:spcBef>
        <a:spcAft>
          <a:spcPct val="0"/>
        </a:spcAft>
        <a:buSzPct val="85000"/>
        <a:buFont typeface="Wingdings" pitchFamily="2" charset="2"/>
        <a:buChar char="§"/>
        <a:defRPr sz="2200" b="1">
          <a:solidFill>
            <a:schemeClr val="tx1"/>
          </a:solidFill>
          <a:latin typeface="+mn-lt"/>
          <a:ea typeface="+mn-ea"/>
          <a:cs typeface="+mn-cs"/>
        </a:defRPr>
      </a:lvl1pPr>
      <a:lvl2pPr marL="625475" indent="-176213" algn="l" rtl="0" fontAlgn="base">
        <a:spcBef>
          <a:spcPct val="0"/>
        </a:spcBef>
        <a:spcAft>
          <a:spcPct val="0"/>
        </a:spcAft>
        <a:buSzPct val="85000"/>
        <a:buFont typeface="Arial" charset="0"/>
        <a:buChar char="–"/>
        <a:defRPr b="1">
          <a:solidFill>
            <a:schemeClr val="tx1"/>
          </a:solidFill>
          <a:latin typeface="+mn-lt"/>
        </a:defRPr>
      </a:lvl2pPr>
      <a:lvl3pPr marL="989013" indent="-184150" algn="l" rtl="0" fontAlgn="base">
        <a:spcBef>
          <a:spcPct val="0"/>
        </a:spcBef>
        <a:spcAft>
          <a:spcPct val="0"/>
        </a:spcAft>
        <a:buSzPct val="85000"/>
        <a:buFont typeface="Arial" charset="0"/>
        <a:buChar char="–"/>
        <a:defRPr sz="1600" b="1">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ettar.AlJabri@nav.no"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www.nav.no/"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cid:image001.jpg@01D14D42.B0CE5EB0"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r>
              <a:rPr lang="nb-NO" dirty="0"/>
              <a:t/>
            </a:r>
            <a:br>
              <a:rPr lang="nb-NO" dirty="0"/>
            </a:br>
            <a:endParaRPr lang="nb-NO" dirty="0"/>
          </a:p>
        </p:txBody>
      </p:sp>
      <p:sp>
        <p:nvSpPr>
          <p:cNvPr id="3" name="Plassholder for innhold 2"/>
          <p:cNvSpPr>
            <a:spLocks noGrp="1"/>
          </p:cNvSpPr>
          <p:nvPr>
            <p:ph idx="1"/>
          </p:nvPr>
        </p:nvSpPr>
        <p:spPr/>
        <p:txBody>
          <a:bodyPr/>
          <a:lstStyle/>
          <a:p>
            <a:r>
              <a:rPr lang="lv-LV" sz="2400" dirty="0" smtClean="0">
                <a:latin typeface="+mj-lt"/>
              </a:rPr>
              <a:t>Likums par </a:t>
            </a:r>
            <a:r>
              <a:rPr lang="lv-LV" sz="2400" dirty="0" err="1" smtClean="0">
                <a:latin typeface="+mj-lt"/>
              </a:rPr>
              <a:t>ievadprogrammu</a:t>
            </a:r>
            <a:r>
              <a:rPr lang="lv-LV" sz="2400" dirty="0" smtClean="0">
                <a:latin typeface="+mj-lt"/>
              </a:rPr>
              <a:t> un norvēģu valodas apmācību </a:t>
            </a:r>
            <a:r>
              <a:rPr lang="lv-LV" sz="2400" dirty="0" err="1" smtClean="0">
                <a:latin typeface="+mj-lt"/>
              </a:rPr>
              <a:t>jaunatbrauku</a:t>
            </a:r>
            <a:r>
              <a:rPr lang="lv-LV" sz="2400" dirty="0" err="1" smtClean="0">
                <a:latin typeface="+mj-lt"/>
              </a:rPr>
              <a:t>šajiem</a:t>
            </a:r>
            <a:r>
              <a:rPr lang="lv-LV" sz="2400" dirty="0" smtClean="0">
                <a:latin typeface="+mj-lt"/>
              </a:rPr>
              <a:t> imigrantiem </a:t>
            </a:r>
            <a:r>
              <a:rPr lang="nb-NO" sz="2400" dirty="0" smtClean="0">
                <a:latin typeface="+mj-lt"/>
              </a:rPr>
              <a:t>(</a:t>
            </a:r>
            <a:r>
              <a:rPr lang="lv-LV" sz="2400" dirty="0" smtClean="0">
                <a:latin typeface="+mj-lt"/>
              </a:rPr>
              <a:t>Likums par </a:t>
            </a:r>
            <a:r>
              <a:rPr lang="lv-LV" sz="2400" dirty="0" err="1" smtClean="0">
                <a:latin typeface="+mj-lt"/>
              </a:rPr>
              <a:t>ievadprogrammu</a:t>
            </a:r>
            <a:r>
              <a:rPr lang="nb-NO" sz="2400" dirty="0" smtClean="0">
                <a:latin typeface="+mj-lt"/>
              </a:rPr>
              <a:t>)</a:t>
            </a:r>
            <a:endParaRPr lang="nb-NO" dirty="0" smtClean="0"/>
          </a:p>
          <a:p>
            <a:pPr marL="0" indent="0" algn="ctr">
              <a:buNone/>
            </a:pPr>
            <a:r>
              <a:rPr lang="nb-NO" sz="2400" dirty="0" smtClean="0">
                <a:latin typeface="+mj-lt"/>
              </a:rPr>
              <a:t>Settar Al-Jabri</a:t>
            </a:r>
          </a:p>
          <a:p>
            <a:pPr marL="0" indent="0" algn="ctr">
              <a:buNone/>
            </a:pPr>
            <a:r>
              <a:rPr lang="lv-LV" sz="2400" dirty="0" err="1" smtClean="0">
                <a:latin typeface="+mj-lt"/>
              </a:rPr>
              <a:t>Gj</a:t>
            </a:r>
            <a:r>
              <a:rPr lang="lv-LV" sz="2400" dirty="0" err="1" smtClean="0">
                <a:latin typeface="+mj-lt"/>
              </a:rPr>
              <a:t>ēvikas</a:t>
            </a:r>
            <a:r>
              <a:rPr lang="lv-LV" sz="2400" dirty="0" smtClean="0">
                <a:latin typeface="+mj-lt"/>
              </a:rPr>
              <a:t> </a:t>
            </a:r>
            <a:r>
              <a:rPr lang="nb-NO" sz="2400" dirty="0" smtClean="0">
                <a:latin typeface="+mj-lt"/>
              </a:rPr>
              <a:t>NAV </a:t>
            </a:r>
            <a:r>
              <a:rPr lang="lv-LV" sz="2400" dirty="0" smtClean="0">
                <a:latin typeface="+mj-lt"/>
              </a:rPr>
              <a:t>Jaunatnes nodaļas vadītājs</a:t>
            </a:r>
            <a:endParaRPr lang="nb-NO" sz="2400" dirty="0" smtClean="0">
              <a:latin typeface="+mj-lt"/>
            </a:endParaRPr>
          </a:p>
          <a:p>
            <a:endParaRPr lang="nb-NO" sz="1200" dirty="0" smtClean="0"/>
          </a:p>
          <a:p>
            <a:endParaRPr lang="nb-NO" sz="1100" dirty="0"/>
          </a:p>
          <a:p>
            <a:endParaRPr lang="nb-NO" sz="1100" dirty="0" smtClean="0"/>
          </a:p>
          <a:p>
            <a:r>
              <a:rPr lang="nb-NO" sz="1100" dirty="0" smtClean="0"/>
              <a:t>Settar </a:t>
            </a:r>
            <a:r>
              <a:rPr lang="nb-NO" sz="1100" dirty="0" err="1"/>
              <a:t>AL-Jabri</a:t>
            </a:r>
            <a:r>
              <a:rPr lang="nb-NO" sz="1100" dirty="0"/>
              <a:t/>
            </a:r>
            <a:br>
              <a:rPr lang="nb-NO" sz="1100" dirty="0"/>
            </a:br>
            <a:r>
              <a:rPr lang="nb-NO" sz="1100" dirty="0"/>
              <a:t>Avdelingsleder  //  Ungdomsavdelingen</a:t>
            </a:r>
            <a:br>
              <a:rPr lang="nb-NO" sz="1100" dirty="0"/>
            </a:br>
            <a:r>
              <a:rPr lang="nb-NO" sz="1100" dirty="0"/>
              <a:t>Nav Gjøvik</a:t>
            </a:r>
            <a:br>
              <a:rPr lang="nb-NO" sz="1100" dirty="0"/>
            </a:br>
            <a:r>
              <a:rPr lang="nb-NO" sz="1100" dirty="0">
                <a:sym typeface="Wingdings"/>
              </a:rPr>
              <a:t></a:t>
            </a:r>
            <a:r>
              <a:rPr lang="nb-NO" sz="1100" dirty="0"/>
              <a:t> 61418922</a:t>
            </a:r>
          </a:p>
          <a:p>
            <a:r>
              <a:rPr lang="nb-NO" sz="1100" dirty="0" smtClean="0"/>
              <a:t>E-p</a:t>
            </a:r>
            <a:r>
              <a:rPr lang="lv-LV" sz="1100" dirty="0" err="1" smtClean="0"/>
              <a:t>asts</a:t>
            </a:r>
            <a:r>
              <a:rPr lang="nb-NO" sz="1100" dirty="0" smtClean="0"/>
              <a:t> </a:t>
            </a:r>
            <a:r>
              <a:rPr lang="nb-NO" sz="1100" u="sng" dirty="0">
                <a:hlinkClick r:id="rId3"/>
              </a:rPr>
              <a:t>Settar.AlJabri@nav.no</a:t>
            </a:r>
            <a:endParaRPr lang="nb-NO" sz="1100" dirty="0"/>
          </a:p>
          <a:p>
            <a:r>
              <a:rPr lang="nb-NO" sz="1100" u="sng" dirty="0">
                <a:hlinkClick r:id="rId4"/>
              </a:rPr>
              <a:t>www.nav.no</a:t>
            </a:r>
            <a:r>
              <a:rPr lang="nb-NO" sz="1100" dirty="0"/>
              <a:t> </a:t>
            </a:r>
          </a:p>
          <a:p>
            <a:pPr marL="0" indent="0">
              <a:buNone/>
            </a:pPr>
            <a:r>
              <a:rPr lang="nb-NO" sz="1100" dirty="0"/>
              <a:t> </a:t>
            </a:r>
          </a:p>
          <a:p>
            <a:pPr marL="0" indent="0" algn="ctr">
              <a:buNone/>
            </a:pPr>
            <a:endParaRPr lang="nb-NO" dirty="0" smtClean="0">
              <a:latin typeface="+mj-lt"/>
            </a:endParaRPr>
          </a:p>
          <a:p>
            <a:pPr marL="0" indent="0">
              <a:buNone/>
            </a:pPr>
            <a:endParaRPr lang="nb-NO" dirty="0">
              <a:latin typeface="+mj-lt"/>
            </a:endParaRPr>
          </a:p>
        </p:txBody>
      </p:sp>
    </p:spTree>
    <p:extLst>
      <p:ext uri="{BB962C8B-B14F-4D97-AF65-F5344CB8AC3E}">
        <p14:creationId xmlns:p14="http://schemas.microsoft.com/office/powerpoint/2010/main" val="186694340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smtClean="0"/>
              <a:t>Sadarbība ar </a:t>
            </a:r>
            <a:r>
              <a:rPr lang="nb-NO" dirty="0" smtClean="0"/>
              <a:t>Gj</a:t>
            </a:r>
            <a:r>
              <a:rPr lang="lv-LV" dirty="0" err="1" smtClean="0"/>
              <a:t>ēvikas</a:t>
            </a:r>
            <a:r>
              <a:rPr lang="lv-LV" dirty="0" smtClean="0"/>
              <a:t> mācību centru</a:t>
            </a:r>
            <a:endParaRPr lang="nb-NO" dirty="0"/>
          </a:p>
        </p:txBody>
      </p:sp>
      <p:sp>
        <p:nvSpPr>
          <p:cNvPr id="3" name="Plassholder for innhold 2"/>
          <p:cNvSpPr>
            <a:spLocks noGrp="1"/>
          </p:cNvSpPr>
          <p:nvPr>
            <p:ph idx="1"/>
          </p:nvPr>
        </p:nvSpPr>
        <p:spPr/>
        <p:txBody>
          <a:bodyPr/>
          <a:lstStyle/>
          <a:p>
            <a:r>
              <a:rPr lang="lv-LV" dirty="0" smtClean="0"/>
              <a:t>Visi bēgļi, kuri apmetušies </a:t>
            </a:r>
            <a:r>
              <a:rPr lang="lv-LV" dirty="0" err="1" smtClean="0"/>
              <a:t>Gjēvikā</a:t>
            </a:r>
            <a:r>
              <a:rPr lang="lv-LV" dirty="0" smtClean="0"/>
              <a:t>, uzreiz tiek reģistrēti </a:t>
            </a:r>
            <a:r>
              <a:rPr lang="lv-LV" dirty="0" err="1" smtClean="0"/>
              <a:t>Gjēvikas</a:t>
            </a:r>
            <a:r>
              <a:rPr lang="lv-LV" dirty="0" smtClean="0"/>
              <a:t> mācību centrā</a:t>
            </a:r>
            <a:r>
              <a:rPr lang="en-GB" dirty="0" smtClean="0"/>
              <a:t>. </a:t>
            </a:r>
            <a:endParaRPr lang="en-GB" dirty="0" smtClean="0"/>
          </a:p>
          <a:p>
            <a:r>
              <a:rPr lang="lv-LV" dirty="0" smtClean="0"/>
              <a:t>Pēc sākotnējās sarunvalodas prasmes izvērtēšanas visi bēgļi tiek iedalīti attiecīgā līmeņa valodas apmācības grupās</a:t>
            </a:r>
            <a:r>
              <a:rPr lang="en-GB" dirty="0" smtClean="0"/>
              <a:t>.</a:t>
            </a:r>
            <a:endParaRPr lang="en-GB" dirty="0" smtClean="0"/>
          </a:p>
          <a:p>
            <a:r>
              <a:rPr lang="lv-LV" dirty="0" smtClean="0"/>
              <a:t>Nesen mums bija daudz bēgļu ar nelielu formālo izglītību vai bez formālās izglītības</a:t>
            </a:r>
            <a:r>
              <a:rPr lang="en-GB" dirty="0" smtClean="0"/>
              <a:t>.</a:t>
            </a:r>
            <a:endParaRPr lang="en-GB" dirty="0" smtClean="0"/>
          </a:p>
          <a:p>
            <a:r>
              <a:rPr lang="en-GB" dirty="0" err="1" smtClean="0"/>
              <a:t>Gj</a:t>
            </a:r>
            <a:r>
              <a:rPr lang="lv-LV" dirty="0" err="1" smtClean="0"/>
              <a:t>ēvikas</a:t>
            </a:r>
            <a:r>
              <a:rPr lang="lv-LV" dirty="0" smtClean="0"/>
              <a:t> mācību centrā ir vairāki projekti, kuru mērķis ir rast jaunas metodes, kā mācīt norvēģu valodu analfab</a:t>
            </a:r>
            <a:r>
              <a:rPr lang="lv-LV" dirty="0" smtClean="0"/>
              <a:t>ētiem</a:t>
            </a:r>
            <a:r>
              <a:rPr lang="en-GB" dirty="0" smtClean="0"/>
              <a:t>.</a:t>
            </a:r>
            <a:endParaRPr lang="en-GB" dirty="0" smtClean="0"/>
          </a:p>
          <a:p>
            <a:r>
              <a:rPr lang="lv-LV" dirty="0" smtClean="0"/>
              <a:t>Ir īpašas grupas bēgļiem, kuri vēlas iegūt vidējo izglītību</a:t>
            </a:r>
            <a:r>
              <a:rPr lang="en-GB" dirty="0" smtClean="0"/>
              <a:t>.</a:t>
            </a:r>
            <a:endParaRPr lang="en-GB" dirty="0" smtClean="0"/>
          </a:p>
          <a:p>
            <a:endParaRPr lang="nb-NO" dirty="0"/>
          </a:p>
        </p:txBody>
      </p:sp>
    </p:spTree>
    <p:extLst>
      <p:ext uri="{BB962C8B-B14F-4D97-AF65-F5344CB8AC3E}">
        <p14:creationId xmlns:p14="http://schemas.microsoft.com/office/powerpoint/2010/main" val="157375287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smtClean="0"/>
              <a:t>Sadarbība ar sociālajiem dienestiem un </a:t>
            </a:r>
            <a:r>
              <a:rPr lang="nb-NO" dirty="0" smtClean="0"/>
              <a:t>NAV</a:t>
            </a:r>
            <a:endParaRPr lang="nb-NO" dirty="0"/>
          </a:p>
        </p:txBody>
      </p:sp>
      <p:sp>
        <p:nvSpPr>
          <p:cNvPr id="3" name="Plassholder for innhold 2"/>
          <p:cNvSpPr>
            <a:spLocks noGrp="1"/>
          </p:cNvSpPr>
          <p:nvPr>
            <p:ph idx="1"/>
          </p:nvPr>
        </p:nvSpPr>
        <p:spPr>
          <a:xfrm>
            <a:off x="457200" y="1773238"/>
            <a:ext cx="8372475" cy="4678362"/>
          </a:xfrm>
        </p:spPr>
        <p:txBody>
          <a:bodyPr/>
          <a:lstStyle/>
          <a:p>
            <a:r>
              <a:rPr lang="lv-LV" sz="2000" dirty="0" smtClean="0"/>
              <a:t>Daudziem bēgļiem nepieciešams papildu atbalsts no sociālajiem dienestiem, un viņi saņem sociālo palīdzību</a:t>
            </a:r>
            <a:r>
              <a:rPr lang="en-GB" sz="2000" dirty="0" smtClean="0"/>
              <a:t>.</a:t>
            </a:r>
            <a:endParaRPr lang="en-GB" sz="2000" dirty="0" smtClean="0"/>
          </a:p>
          <a:p>
            <a:r>
              <a:rPr lang="lv-LV" sz="2000" dirty="0" smtClean="0"/>
              <a:t>Sociālās palīdzības mērķis ir veicināt personas pašpalīdzības prasmes; sociālā palīdzība ir īslaicīgs labklājības pabalsts</a:t>
            </a:r>
            <a:r>
              <a:rPr lang="en-GB" sz="2000" dirty="0" smtClean="0"/>
              <a:t>.</a:t>
            </a:r>
            <a:endParaRPr lang="en-GB" sz="2000" dirty="0" smtClean="0"/>
          </a:p>
          <a:p>
            <a:r>
              <a:rPr lang="en-GB" sz="2000" dirty="0" err="1" smtClean="0"/>
              <a:t>Gj</a:t>
            </a:r>
            <a:r>
              <a:rPr lang="lv-LV" sz="2000" dirty="0" err="1" smtClean="0"/>
              <a:t>ēvikas</a:t>
            </a:r>
            <a:r>
              <a:rPr lang="lv-LV" sz="2000" dirty="0" smtClean="0"/>
              <a:t> sociālie dienesti ir </a:t>
            </a:r>
            <a:r>
              <a:rPr lang="en-GB" sz="2000" dirty="0" err="1" smtClean="0"/>
              <a:t>NAV</a:t>
            </a:r>
            <a:r>
              <a:rPr lang="lv-LV" sz="2000" dirty="0" smtClean="0"/>
              <a:t> pakļautībā</a:t>
            </a:r>
            <a:r>
              <a:rPr lang="en-GB" sz="2000" dirty="0" smtClean="0"/>
              <a:t>.</a:t>
            </a:r>
            <a:endParaRPr lang="en-GB" sz="2000" dirty="0" smtClean="0"/>
          </a:p>
          <a:p>
            <a:r>
              <a:rPr lang="lv-LV" sz="2000" dirty="0" smtClean="0"/>
              <a:t>No šī gada ir prasība sociālās palīdzības ietvaros nodrošināt arī aktivitātes</a:t>
            </a:r>
            <a:r>
              <a:rPr lang="en-GB" sz="2000" dirty="0" smtClean="0"/>
              <a:t>; </a:t>
            </a:r>
            <a:r>
              <a:rPr lang="lv-LV" sz="2000" dirty="0" smtClean="0"/>
              <a:t>pirmā grupa, uz ko attiecas šī prasība, ir personas, kas jaunākas par 30 gadiem</a:t>
            </a:r>
            <a:r>
              <a:rPr lang="en-GB" sz="2000" dirty="0" smtClean="0"/>
              <a:t>.</a:t>
            </a:r>
            <a:endParaRPr lang="en-GB" sz="2000" dirty="0" smtClean="0"/>
          </a:p>
          <a:p>
            <a:r>
              <a:rPr lang="lv-LV" sz="2000" dirty="0" smtClean="0"/>
              <a:t>Aktivitātēm tiek pievērsts daudz uzmanības, un visiem attiecīgā pabalsta saņēmējiem Norvēģijā ir jāpiedalās aktivitātēs saistībā ar nodarbinātību</a:t>
            </a:r>
            <a:r>
              <a:rPr lang="en-GB" sz="2000" dirty="0" smtClean="0"/>
              <a:t>. </a:t>
            </a:r>
            <a:r>
              <a:rPr lang="lv-LV" sz="2000" dirty="0" smtClean="0"/>
              <a:t>Pat personas, kuras ir slimības atvaļinājumā, var zaudēt tiesības uz slimības pabalstu, ja viņas nepiedal</a:t>
            </a:r>
            <a:r>
              <a:rPr lang="lv-LV" sz="2000" dirty="0" smtClean="0"/>
              <a:t>ās </a:t>
            </a:r>
            <a:r>
              <a:rPr lang="en-GB" sz="2000" dirty="0" err="1" smtClean="0"/>
              <a:t>NAV</a:t>
            </a:r>
            <a:r>
              <a:rPr lang="en-GB" sz="2000" dirty="0" smtClean="0"/>
              <a:t> </a:t>
            </a:r>
            <a:r>
              <a:rPr lang="lv-LV" sz="2000" dirty="0" smtClean="0"/>
              <a:t>nodrošinātajās aktivitātēs</a:t>
            </a:r>
            <a:r>
              <a:rPr lang="en-GB" sz="2000" dirty="0" smtClean="0"/>
              <a:t>.</a:t>
            </a:r>
            <a:endParaRPr lang="en-GB" sz="2000" dirty="0" smtClean="0"/>
          </a:p>
          <a:p>
            <a:endParaRPr lang="nb-NO" dirty="0"/>
          </a:p>
          <a:p>
            <a:endParaRPr lang="nb-NO" dirty="0"/>
          </a:p>
        </p:txBody>
      </p:sp>
    </p:spTree>
    <p:extLst>
      <p:ext uri="{BB962C8B-B14F-4D97-AF65-F5344CB8AC3E}">
        <p14:creationId xmlns:p14="http://schemas.microsoft.com/office/powerpoint/2010/main" val="12247365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smtClean="0"/>
              <a:t>Vesel</a:t>
            </a:r>
            <a:r>
              <a:rPr lang="lv-LV" dirty="0" smtClean="0"/>
              <a:t>ības stāvokļa novērtēšana un ģimenes ar bērniem</a:t>
            </a:r>
            <a:endParaRPr lang="nb-NO" dirty="0"/>
          </a:p>
        </p:txBody>
      </p:sp>
      <p:sp>
        <p:nvSpPr>
          <p:cNvPr id="3" name="Plassholder for innhold 2"/>
          <p:cNvSpPr>
            <a:spLocks noGrp="1"/>
          </p:cNvSpPr>
          <p:nvPr>
            <p:ph idx="1"/>
          </p:nvPr>
        </p:nvSpPr>
        <p:spPr/>
        <p:txBody>
          <a:bodyPr/>
          <a:lstStyle/>
          <a:p>
            <a:r>
              <a:rPr lang="lv-LV" dirty="0" smtClean="0"/>
              <a:t>Daudziem bēgļiem, kuri ierodas </a:t>
            </a:r>
            <a:r>
              <a:rPr lang="lv-LV" dirty="0" err="1" smtClean="0"/>
              <a:t>Gjēvikā</a:t>
            </a:r>
            <a:r>
              <a:rPr lang="lv-LV" dirty="0" smtClean="0"/>
              <a:t>, ir slikts veselības stāvoklis. </a:t>
            </a:r>
            <a:r>
              <a:rPr lang="lv-LV" dirty="0" err="1" smtClean="0"/>
              <a:t>Gjēvika</a:t>
            </a:r>
            <a:r>
              <a:rPr lang="lv-LV" dirty="0" smtClean="0"/>
              <a:t> ir viena no pirmajām Norvēģijas pašvaldībām, kas visiem izmitinātajiem bēgļiem sāka piedāvāt regulārus veselības stāvokļa izmeklējumus</a:t>
            </a:r>
            <a:r>
              <a:rPr lang="en-GB" dirty="0" smtClean="0"/>
              <a:t>.</a:t>
            </a:r>
            <a:endParaRPr lang="en-GB" dirty="0" smtClean="0"/>
          </a:p>
          <a:p>
            <a:r>
              <a:rPr lang="lv-LV" dirty="0" smtClean="0"/>
              <a:t>Mēs sadarbojamies ar pašvaldības Veselības aizsardzības un aprūpes departamentu, kā arī ar daudziem vietējiem ārstiem</a:t>
            </a:r>
            <a:r>
              <a:rPr lang="en-GB" dirty="0" smtClean="0"/>
              <a:t>.</a:t>
            </a:r>
            <a:endParaRPr lang="en-GB" dirty="0" smtClean="0"/>
          </a:p>
          <a:p>
            <a:r>
              <a:rPr lang="lv-LV" dirty="0" smtClean="0"/>
              <a:t>Esam īpaši apņēmušies nodrošināt, lai sievietēm un bērniem būtu tādi paši līdzdalības nosacījumi kā vīriešiem</a:t>
            </a:r>
            <a:r>
              <a:rPr lang="en-GB" dirty="0" smtClean="0"/>
              <a:t>; </a:t>
            </a:r>
            <a:r>
              <a:rPr lang="lv-LV" dirty="0" smtClean="0"/>
              <a:t>visi bērni saņem bezmaksas aktivitātes, kas veicina integrāciju</a:t>
            </a:r>
            <a:r>
              <a:rPr lang="en-GB" dirty="0" smtClean="0"/>
              <a:t>.</a:t>
            </a:r>
            <a:endParaRPr lang="en-GB" dirty="0" smtClean="0"/>
          </a:p>
          <a:p>
            <a:r>
              <a:rPr lang="lv-LV" dirty="0" smtClean="0"/>
              <a:t>Bēgles ir prioritārā grupa</a:t>
            </a:r>
            <a:r>
              <a:rPr lang="en-GB" dirty="0" smtClean="0"/>
              <a:t>.</a:t>
            </a:r>
            <a:endParaRPr lang="en-GB" dirty="0" smtClean="0"/>
          </a:p>
          <a:p>
            <a:endParaRPr lang="nb-NO" dirty="0"/>
          </a:p>
          <a:p>
            <a:pPr marL="0" indent="0">
              <a:buNone/>
            </a:pPr>
            <a:endParaRPr lang="nb-NO" dirty="0"/>
          </a:p>
        </p:txBody>
      </p:sp>
    </p:spTree>
    <p:extLst>
      <p:ext uri="{BB962C8B-B14F-4D97-AF65-F5344CB8AC3E}">
        <p14:creationId xmlns:p14="http://schemas.microsoft.com/office/powerpoint/2010/main" val="5031959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a:xfrm>
            <a:off x="504296" y="1323474"/>
            <a:ext cx="8372475" cy="5835315"/>
          </a:xfrm>
        </p:spPr>
        <p:txBody>
          <a:bodyPr/>
          <a:lstStyle/>
          <a:p>
            <a:pPr marL="0" indent="0" algn="ctr">
              <a:buNone/>
            </a:pPr>
            <a:r>
              <a:rPr lang="lv-LV" i="1" dirty="0" smtClean="0">
                <a:latin typeface="+mj-lt"/>
              </a:rPr>
              <a:t>Prasmju apzināšana</a:t>
            </a:r>
            <a:endParaRPr lang="en-GB" i="1" dirty="0" smtClean="0">
              <a:latin typeface="+mj-lt"/>
            </a:endParaRPr>
          </a:p>
          <a:p>
            <a:endParaRPr lang="nb-NO" dirty="0"/>
          </a:p>
          <a:p>
            <a:endParaRPr lang="nb-NO" dirty="0"/>
          </a:p>
        </p:txBody>
      </p:sp>
      <p:pic>
        <p:nvPicPr>
          <p:cNvPr id="4" name="Bilde 3"/>
          <p:cNvPicPr/>
          <p:nvPr/>
        </p:nvPicPr>
        <p:blipFill>
          <a:blip r:embed="rId3" cstate="print">
            <a:extLst>
              <a:ext uri="{28A0092B-C50C-407E-A947-70E740481C1C}">
                <a14:useLocalDpi xmlns:a14="http://schemas.microsoft.com/office/drawing/2010/main" val="0"/>
              </a:ext>
            </a:extLst>
          </a:blip>
          <a:stretch>
            <a:fillRect/>
          </a:stretch>
        </p:blipFill>
        <p:spPr>
          <a:xfrm>
            <a:off x="3488821" y="1859504"/>
            <a:ext cx="2791661" cy="1988503"/>
          </a:xfrm>
          <a:prstGeom prst="rect">
            <a:avLst/>
          </a:prstGeom>
        </p:spPr>
      </p:pic>
      <p:sp>
        <p:nvSpPr>
          <p:cNvPr id="5" name="Rektangel 4"/>
          <p:cNvSpPr/>
          <p:nvPr/>
        </p:nvSpPr>
        <p:spPr>
          <a:xfrm>
            <a:off x="312821" y="3848007"/>
            <a:ext cx="8422105" cy="2862322"/>
          </a:xfrm>
          <a:prstGeom prst="rect">
            <a:avLst/>
          </a:prstGeom>
        </p:spPr>
        <p:txBody>
          <a:bodyPr wrap="square">
            <a:spAutoFit/>
          </a:bodyPr>
          <a:lstStyle/>
          <a:p>
            <a:r>
              <a:rPr lang="lv-LV" b="1" dirty="0" smtClean="0"/>
              <a:t>Vai zināt, ko vēlaties darīt nākotn</a:t>
            </a:r>
            <a:r>
              <a:rPr lang="lv-LV" b="1" dirty="0"/>
              <a:t>ē</a:t>
            </a:r>
            <a:r>
              <a:rPr lang="en-GB" b="1" dirty="0" smtClean="0"/>
              <a:t>?</a:t>
            </a:r>
            <a:endParaRPr lang="en-GB" b="1" dirty="0" smtClean="0"/>
          </a:p>
          <a:p>
            <a:r>
              <a:rPr lang="lv-LV" b="1" dirty="0" smtClean="0"/>
              <a:t>Ierodoties Norvēģijā, jūs, iespējams, nevarēsit strādāt tajā pašā jomā, kur strādājāt savā izcelsmes valstī</a:t>
            </a:r>
            <a:r>
              <a:rPr lang="en-GB" b="1" dirty="0" smtClean="0"/>
              <a:t>. </a:t>
            </a:r>
            <a:r>
              <a:rPr lang="lv-LV" b="1" dirty="0" err="1" smtClean="0"/>
              <a:t>Ievadprogramma</a:t>
            </a:r>
            <a:r>
              <a:rPr lang="lv-LV" b="1" dirty="0" smtClean="0"/>
              <a:t> palīdz noskaidrot jūsu kvalifikāciju un apzināt jūsu karjeras plānus, lai jūs varētu izvēlēties atbilstošus mērķus attiecīb</a:t>
            </a:r>
            <a:r>
              <a:rPr lang="lv-LV" b="1" dirty="0" smtClean="0"/>
              <a:t>ā uz savu darba vietu, izglītību un apmācību</a:t>
            </a:r>
            <a:r>
              <a:rPr lang="en-GB" b="1" dirty="0" smtClean="0"/>
              <a:t>.</a:t>
            </a:r>
            <a:endParaRPr lang="nb-NO" b="1" dirty="0"/>
          </a:p>
          <a:p>
            <a:endParaRPr lang="en-GB" b="1" dirty="0"/>
          </a:p>
          <a:p>
            <a:endParaRPr lang="en-GB" b="1" dirty="0" smtClean="0"/>
          </a:p>
          <a:p>
            <a:endParaRPr lang="en-GB" b="1" dirty="0"/>
          </a:p>
          <a:p>
            <a:endParaRPr lang="en-GB" b="1" dirty="0" smtClean="0"/>
          </a:p>
          <a:p>
            <a:endParaRPr lang="en-GB" b="1" dirty="0" smtClean="0"/>
          </a:p>
        </p:txBody>
      </p:sp>
    </p:spTree>
    <p:extLst>
      <p:ext uri="{BB962C8B-B14F-4D97-AF65-F5344CB8AC3E}">
        <p14:creationId xmlns:p14="http://schemas.microsoft.com/office/powerpoint/2010/main" val="2234403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a:t>
            </a:r>
            <a:r>
              <a:rPr lang="lv-LV" dirty="0" err="1" smtClean="0"/>
              <a:t>rogramma</a:t>
            </a:r>
            <a:r>
              <a:rPr lang="lv-LV" dirty="0" smtClean="0"/>
              <a:t> Norvēģijā</a:t>
            </a:r>
            <a:endParaRPr lang="nb-NO" dirty="0"/>
          </a:p>
        </p:txBody>
      </p:sp>
      <p:sp>
        <p:nvSpPr>
          <p:cNvPr id="3" name="Plassholder for innhold 2"/>
          <p:cNvSpPr>
            <a:spLocks noGrp="1"/>
          </p:cNvSpPr>
          <p:nvPr>
            <p:ph idx="1"/>
          </p:nvPr>
        </p:nvSpPr>
        <p:spPr/>
        <p:txBody>
          <a:bodyPr/>
          <a:lstStyle/>
          <a:p>
            <a:r>
              <a:rPr lang="lv-LV" i="1" dirty="0" smtClean="0"/>
              <a:t>Individuālais plāns</a:t>
            </a:r>
            <a:endParaRPr lang="nb-NO" i="1" dirty="0"/>
          </a:p>
          <a:p>
            <a:endParaRPr lang="nb-NO" dirty="0" smtClean="0"/>
          </a:p>
          <a:p>
            <a:endParaRPr lang="nb-NO" dirty="0"/>
          </a:p>
          <a:p>
            <a:endParaRPr lang="nb-NO" dirty="0" smtClean="0"/>
          </a:p>
          <a:p>
            <a:r>
              <a:rPr lang="lv-LV" dirty="0" smtClean="0"/>
              <a:t>Jums jānosaka savas izglītības, apmācības un karjeras mērķi un jāizmanto sava pieredze un prasmes to sasniegšanai</a:t>
            </a:r>
            <a:r>
              <a:rPr lang="en-GB" dirty="0" smtClean="0"/>
              <a:t>. </a:t>
            </a:r>
            <a:r>
              <a:rPr lang="lv-LV" dirty="0" smtClean="0"/>
              <a:t>Pašvaldība kopīgi ar jums izveidos individuālo plānu, kas jums palīdzēs. Panākumi individuālā plāna izpildē galvenokārt ir atkarīgi no </a:t>
            </a:r>
            <a:r>
              <a:rPr lang="lv-LV" dirty="0" smtClean="0">
                <a:solidFill>
                  <a:schemeClr val="tx1">
                    <a:lumMod val="50000"/>
                  </a:schemeClr>
                </a:solidFill>
              </a:rPr>
              <a:t>jūsu centieniem</a:t>
            </a:r>
            <a:r>
              <a:rPr lang="en-GB" dirty="0" smtClean="0">
                <a:solidFill>
                  <a:schemeClr val="tx1">
                    <a:lumMod val="50000"/>
                  </a:schemeClr>
                </a:solidFill>
              </a:rPr>
              <a:t>.</a:t>
            </a:r>
            <a:endParaRPr lang="nb-NO" dirty="0">
              <a:solidFill>
                <a:schemeClr val="tx1">
                  <a:lumMod val="50000"/>
                </a:schemeClr>
              </a:solidFill>
            </a:endParaRPr>
          </a:p>
          <a:p>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3549650" y="1523999"/>
            <a:ext cx="2400300" cy="2167467"/>
          </a:xfrm>
          <a:prstGeom prst="rect">
            <a:avLst/>
          </a:prstGeom>
        </p:spPr>
      </p:pic>
    </p:spTree>
    <p:extLst>
      <p:ext uri="{BB962C8B-B14F-4D97-AF65-F5344CB8AC3E}">
        <p14:creationId xmlns:p14="http://schemas.microsoft.com/office/powerpoint/2010/main" val="33215545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p:txBody>
          <a:bodyPr/>
          <a:lstStyle/>
          <a:p>
            <a:r>
              <a:rPr lang="lv-LV" i="1" dirty="0"/>
              <a:t>Norvēģu valodas kursi un </a:t>
            </a:r>
            <a:r>
              <a:rPr lang="lv-LV" i="1" dirty="0" smtClean="0"/>
              <a:t>apmācība par Norvēģijas sabiedrību</a:t>
            </a:r>
            <a:endParaRPr lang="nb-NO" i="1" dirty="0"/>
          </a:p>
          <a:p>
            <a:r>
              <a:rPr lang="lv-LV" dirty="0" smtClean="0"/>
              <a:t>Svarīgākais, kas jāiemācās, lai labi dzīvotu Norvēģijā, ir norvēģu valoda un izpratne par Norvēģijas sabiedrību.</a:t>
            </a:r>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1981200" y="3627967"/>
            <a:ext cx="4893733" cy="2607733"/>
          </a:xfrm>
          <a:prstGeom prst="rect">
            <a:avLst/>
          </a:prstGeom>
        </p:spPr>
      </p:pic>
    </p:spTree>
    <p:extLst>
      <p:ext uri="{BB962C8B-B14F-4D97-AF65-F5344CB8AC3E}">
        <p14:creationId xmlns:p14="http://schemas.microsoft.com/office/powerpoint/2010/main" val="3349916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p:txBody>
          <a:bodyPr/>
          <a:lstStyle/>
          <a:p>
            <a:r>
              <a:rPr lang="lv-LV" i="1" dirty="0" smtClean="0"/>
              <a:t>Valodas prasmju praktizēšana</a:t>
            </a:r>
            <a:endParaRPr lang="en-GB" i="1" dirty="0" smtClean="0"/>
          </a:p>
          <a:p>
            <a:endParaRPr lang="en-GB" dirty="0"/>
          </a:p>
          <a:p>
            <a:r>
              <a:rPr lang="lv-LV" dirty="0" smtClean="0"/>
              <a:t>Lai apgūtu valodu, ir svarīgi praktizēties valodas prasmēs</a:t>
            </a:r>
            <a:r>
              <a:rPr lang="en-GB" dirty="0" smtClean="0"/>
              <a:t>. </a:t>
            </a:r>
            <a:r>
              <a:rPr lang="lv-LV" dirty="0" smtClean="0"/>
              <a:t>Valodas prasmju praktizēšana darba vietā ļauj ātrāk pilnveidot savas norvēģu valodas zināšanas</a:t>
            </a:r>
            <a:r>
              <a:rPr lang="en-GB" dirty="0" smtClean="0"/>
              <a:t>. </a:t>
            </a:r>
            <a:r>
              <a:rPr lang="lv-LV" dirty="0" smtClean="0"/>
              <a:t>Pašvaldība personai atradīs prakses vietu. Dažādas pašvaldības var piedāvāt atšķirīgus pasākumus</a:t>
            </a:r>
            <a:r>
              <a:rPr lang="en-GB" dirty="0" smtClean="0"/>
              <a:t>. </a:t>
            </a:r>
            <a:endParaRPr lang="en-GB" dirty="0" smtClean="0"/>
          </a:p>
        </p:txBody>
      </p:sp>
    </p:spTree>
    <p:extLst>
      <p:ext uri="{BB962C8B-B14F-4D97-AF65-F5344CB8AC3E}">
        <p14:creationId xmlns:p14="http://schemas.microsoft.com/office/powerpoint/2010/main" val="18202847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a:xfrm>
            <a:off x="457200" y="1405468"/>
            <a:ext cx="8372475" cy="4866746"/>
          </a:xfrm>
        </p:spPr>
        <p:txBody>
          <a:bodyPr/>
          <a:lstStyle/>
          <a:p>
            <a:r>
              <a:rPr lang="lv-LV" i="1" dirty="0" smtClean="0"/>
              <a:t>Darba pieredze</a:t>
            </a:r>
            <a:r>
              <a:rPr lang="en-GB" i="1" dirty="0" smtClean="0"/>
              <a:t> </a:t>
            </a:r>
            <a:r>
              <a:rPr lang="lv-LV" dirty="0" smtClean="0"/>
              <a:t>sniedz iespēju apgūt arodu</a:t>
            </a:r>
            <a:r>
              <a:rPr lang="en-GB" dirty="0" smtClean="0"/>
              <a:t>. </a:t>
            </a:r>
            <a:r>
              <a:rPr lang="lv-LV" dirty="0" smtClean="0"/>
              <a:t>Tas nav pārbaudes periods pastāvīgai darba vietai.</a:t>
            </a:r>
            <a:endParaRPr lang="nb-NO" dirty="0"/>
          </a:p>
          <a:p>
            <a:endParaRPr lang="nb-NO" dirty="0"/>
          </a:p>
          <a:p>
            <a:endParaRPr lang="en-GB" dirty="0" smtClean="0"/>
          </a:p>
          <a:p>
            <a:endParaRPr lang="en-GB" dirty="0"/>
          </a:p>
          <a:p>
            <a:endParaRPr lang="en-GB" dirty="0" smtClean="0"/>
          </a:p>
          <a:p>
            <a:endParaRPr lang="en-GB" dirty="0" smtClean="0"/>
          </a:p>
          <a:p>
            <a:pPr marL="0" indent="0">
              <a:buNone/>
            </a:pPr>
            <a:r>
              <a:rPr lang="lv-LV" dirty="0" smtClean="0"/>
              <a:t>Darba pieredzi gūst parastā darba vietā privātajā vai publiskajā sektorā. Personas ar īpašām vajadzībām darba pieredzi var gūt arī patversmes vidē</a:t>
            </a:r>
            <a:r>
              <a:rPr lang="en-GB" dirty="0" smtClean="0"/>
              <a:t>. </a:t>
            </a:r>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3143250" y="2159000"/>
            <a:ext cx="2622550" cy="2607733"/>
          </a:xfrm>
          <a:prstGeom prst="rect">
            <a:avLst/>
          </a:prstGeom>
        </p:spPr>
      </p:pic>
    </p:spTree>
    <p:extLst>
      <p:ext uri="{BB962C8B-B14F-4D97-AF65-F5344CB8AC3E}">
        <p14:creationId xmlns:p14="http://schemas.microsoft.com/office/powerpoint/2010/main" val="9206641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a:t>
            </a:r>
            <a:r>
              <a:rPr lang="lv-LV" dirty="0" smtClean="0"/>
              <a:t>ģijā</a:t>
            </a:r>
            <a:endParaRPr lang="nb-NO" dirty="0"/>
          </a:p>
        </p:txBody>
      </p:sp>
      <p:sp>
        <p:nvSpPr>
          <p:cNvPr id="3" name="Plassholder for innhold 2"/>
          <p:cNvSpPr>
            <a:spLocks noGrp="1"/>
          </p:cNvSpPr>
          <p:nvPr>
            <p:ph idx="1"/>
          </p:nvPr>
        </p:nvSpPr>
        <p:spPr/>
        <p:txBody>
          <a:bodyPr/>
          <a:lstStyle/>
          <a:p>
            <a:r>
              <a:rPr lang="en-GB" i="1" dirty="0" err="1" smtClean="0"/>
              <a:t>Soci</a:t>
            </a:r>
            <a:r>
              <a:rPr lang="lv-LV" i="1" dirty="0" err="1" smtClean="0"/>
              <a:t>ālie</a:t>
            </a:r>
            <a:r>
              <a:rPr lang="lv-LV" i="1" dirty="0" smtClean="0"/>
              <a:t> tīkli</a:t>
            </a:r>
            <a:endParaRPr lang="nb-NO" i="1" dirty="0"/>
          </a:p>
          <a:p>
            <a:r>
              <a:rPr lang="lv-LV" dirty="0" smtClean="0"/>
              <a:t>Daudzi Norvēģijas iedzīvotāji darbojas brīvprātīgajās organizācijās un grupās</a:t>
            </a:r>
            <a:r>
              <a:rPr lang="en-GB" dirty="0" smtClean="0"/>
              <a:t>. </a:t>
            </a:r>
            <a:r>
              <a:rPr lang="lv-LV" dirty="0" smtClean="0"/>
              <a:t>Atrodiet to, kas jums interesē, un iesaistieties aktivitātēs vietējā reģionā.</a:t>
            </a:r>
            <a:endParaRPr lang="nb-NO" dirty="0"/>
          </a:p>
          <a:p>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2311400" y="3412067"/>
            <a:ext cx="5039360" cy="2633239"/>
          </a:xfrm>
          <a:prstGeom prst="rect">
            <a:avLst/>
          </a:prstGeom>
        </p:spPr>
      </p:pic>
    </p:spTree>
    <p:extLst>
      <p:ext uri="{BB962C8B-B14F-4D97-AF65-F5344CB8AC3E}">
        <p14:creationId xmlns:p14="http://schemas.microsoft.com/office/powerpoint/2010/main" val="405583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p:txBody>
          <a:bodyPr/>
          <a:lstStyle/>
          <a:p>
            <a:r>
              <a:rPr lang="lv-LV" i="1" dirty="0" smtClean="0">
                <a:latin typeface="+mj-lt"/>
              </a:rPr>
              <a:t>Darbs</a:t>
            </a:r>
            <a:r>
              <a:rPr lang="en-GB" i="1" dirty="0" smtClean="0">
                <a:latin typeface="+mj-lt"/>
              </a:rPr>
              <a:t>, </a:t>
            </a:r>
            <a:r>
              <a:rPr lang="lv-LV" i="1" dirty="0" smtClean="0">
                <a:latin typeface="+mj-lt"/>
              </a:rPr>
              <a:t>tālākizglītība un apmācība</a:t>
            </a:r>
            <a:endParaRPr lang="en-GB" i="1" dirty="0" smtClean="0">
              <a:latin typeface="+mj-lt"/>
            </a:endParaRPr>
          </a:p>
          <a:p>
            <a:endParaRPr lang="en-GB" dirty="0"/>
          </a:p>
          <a:p>
            <a:endParaRPr lang="en-GB" dirty="0" smtClean="0"/>
          </a:p>
          <a:p>
            <a:endParaRPr lang="en-GB" dirty="0"/>
          </a:p>
          <a:p>
            <a:endParaRPr lang="en-GB" dirty="0" smtClean="0"/>
          </a:p>
          <a:p>
            <a:pPr marL="0" indent="0">
              <a:buNone/>
            </a:pPr>
            <a:endParaRPr lang="en-GB" dirty="0" smtClean="0"/>
          </a:p>
          <a:p>
            <a:r>
              <a:rPr lang="lv-LV" dirty="0" smtClean="0">
                <a:latin typeface="+mj-lt"/>
              </a:rPr>
              <a:t>Jums var nākties saskarties ar daudziem izaicinājumie</a:t>
            </a:r>
            <a:r>
              <a:rPr lang="lv-LV" dirty="0" smtClean="0">
                <a:latin typeface="+mj-lt"/>
              </a:rPr>
              <a:t>m, pirms iegūstat vēlamo darba vietu</a:t>
            </a:r>
            <a:r>
              <a:rPr lang="en-GB" dirty="0" smtClean="0">
                <a:latin typeface="+mj-lt"/>
              </a:rPr>
              <a:t>. </a:t>
            </a:r>
            <a:r>
              <a:rPr lang="lv-LV" dirty="0" smtClean="0">
                <a:latin typeface="+mj-lt"/>
              </a:rPr>
              <a:t>Jebkāda darba pieredze ir nozīmīga, un tā palīdz uzlabot prasmes un turpmākās iespējas</a:t>
            </a:r>
            <a:r>
              <a:rPr lang="en-GB" dirty="0" smtClean="0">
                <a:latin typeface="+mj-lt"/>
              </a:rPr>
              <a:t>.</a:t>
            </a:r>
            <a:endParaRPr lang="nb-NO" dirty="0">
              <a:latin typeface="+mj-lt"/>
            </a:endParaRPr>
          </a:p>
          <a:p>
            <a:pPr marL="0" indent="0">
              <a:buNone/>
            </a:pPr>
            <a:r>
              <a:rPr lang="en-GB" dirty="0">
                <a:latin typeface="+mj-lt"/>
              </a:rPr>
              <a:t> </a:t>
            </a:r>
            <a:endParaRPr lang="nb-NO" dirty="0">
              <a:latin typeface="+mj-lt"/>
            </a:endParaRPr>
          </a:p>
          <a:p>
            <a:endParaRPr lang="nb-NO" dirty="0"/>
          </a:p>
          <a:p>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2667000" y="2269066"/>
            <a:ext cx="3810000" cy="2489201"/>
          </a:xfrm>
          <a:prstGeom prst="rect">
            <a:avLst/>
          </a:prstGeom>
        </p:spPr>
      </p:pic>
    </p:spTree>
    <p:extLst>
      <p:ext uri="{BB962C8B-B14F-4D97-AF65-F5344CB8AC3E}">
        <p14:creationId xmlns:p14="http://schemas.microsoft.com/office/powerpoint/2010/main" val="9847956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ctrTitle"/>
          </p:nvPr>
        </p:nvSpPr>
        <p:spPr>
          <a:xfrm>
            <a:off x="438150" y="3286125"/>
            <a:ext cx="8362950" cy="647700"/>
          </a:xfrm>
        </p:spPr>
        <p:txBody>
          <a:bodyPr/>
          <a:lstStyle/>
          <a:p>
            <a:r>
              <a:rPr lang="nb-NO" dirty="0"/>
              <a:t/>
            </a:r>
            <a:br>
              <a:rPr lang="nb-NO" dirty="0"/>
            </a:br>
            <a:r>
              <a:rPr lang="nb-NO" dirty="0" smtClean="0"/>
              <a:t/>
            </a:r>
            <a:br>
              <a:rPr lang="nb-NO" dirty="0" smtClean="0"/>
            </a:br>
            <a:r>
              <a:rPr lang="nb-NO" dirty="0" smtClean="0"/>
              <a:t> </a:t>
            </a:r>
            <a:br>
              <a:rPr lang="nb-NO" dirty="0" smtClean="0"/>
            </a:br>
            <a:endParaRPr lang="nb-NO" dirty="0"/>
          </a:p>
        </p:txBody>
      </p:sp>
      <p:sp>
        <p:nvSpPr>
          <p:cNvPr id="45059" name="Rectangle 3"/>
          <p:cNvSpPr>
            <a:spLocks noGrp="1" noChangeArrowheads="1"/>
          </p:cNvSpPr>
          <p:nvPr>
            <p:ph type="subTitle" idx="1"/>
          </p:nvPr>
        </p:nvSpPr>
        <p:spPr>
          <a:xfrm>
            <a:off x="530224" y="846667"/>
            <a:ext cx="7242175" cy="537633"/>
          </a:xfrm>
        </p:spPr>
        <p:txBody>
          <a:bodyPr/>
          <a:lstStyle/>
          <a:p>
            <a:r>
              <a:rPr lang="lv-LV" sz="2400" b="1" dirty="0" err="1" smtClean="0"/>
              <a:t>Ievadprogramma</a:t>
            </a:r>
            <a:r>
              <a:rPr lang="lv-LV" sz="2400" b="1" dirty="0" smtClean="0"/>
              <a:t> Norvēģijā</a:t>
            </a:r>
            <a:endParaRPr lang="nb-NO" sz="2400" b="1" dirty="0"/>
          </a:p>
        </p:txBody>
      </p:sp>
      <p:sp>
        <p:nvSpPr>
          <p:cNvPr id="2" name="Rektangel 1"/>
          <p:cNvSpPr/>
          <p:nvPr/>
        </p:nvSpPr>
        <p:spPr>
          <a:xfrm>
            <a:off x="854242" y="4583187"/>
            <a:ext cx="7507705" cy="1200329"/>
          </a:xfrm>
          <a:prstGeom prst="rect">
            <a:avLst/>
          </a:prstGeom>
        </p:spPr>
        <p:txBody>
          <a:bodyPr wrap="square">
            <a:spAutoFit/>
          </a:bodyPr>
          <a:lstStyle/>
          <a:p>
            <a:pPr lvl="0"/>
            <a:r>
              <a:rPr lang="lv-LV" b="1" dirty="0" smtClean="0">
                <a:latin typeface="+mj-lt"/>
              </a:rPr>
              <a:t>Kā imigranti var sekmīgi iekļauties savas uzņemošās valsts sabiedrībā</a:t>
            </a:r>
            <a:r>
              <a:rPr lang="en-GB" b="1" dirty="0" smtClean="0">
                <a:latin typeface="+mj-lt"/>
              </a:rPr>
              <a:t>?</a:t>
            </a:r>
            <a:endParaRPr lang="nb-NO" b="1" dirty="0" smtClean="0">
              <a:latin typeface="+mj-lt"/>
            </a:endParaRPr>
          </a:p>
          <a:p>
            <a:r>
              <a:rPr lang="lv-LV" b="1" dirty="0" smtClean="0">
                <a:latin typeface="+mj-lt"/>
              </a:rPr>
              <a:t>Kā uzņemošās valsts sabiedrībai pielāgoties, lai jaunatnācēju pienesumu, enerģiju un </a:t>
            </a:r>
            <a:r>
              <a:rPr lang="lv-LV" b="1" dirty="0" err="1" smtClean="0">
                <a:latin typeface="+mj-lt"/>
              </a:rPr>
              <a:t>dzīvesspēku</a:t>
            </a:r>
            <a:r>
              <a:rPr lang="lv-LV" b="1" dirty="0" smtClean="0">
                <a:latin typeface="+mj-lt"/>
              </a:rPr>
              <a:t> uztvertu pozitīvi? </a:t>
            </a:r>
            <a:endParaRPr lang="nb-NO" b="1" dirty="0">
              <a:latin typeface="+mj-lt"/>
            </a:endParaRPr>
          </a:p>
        </p:txBody>
      </p:sp>
      <p:pic>
        <p:nvPicPr>
          <p:cNvPr id="6" name="Bilde 5"/>
          <p:cNvPicPr/>
          <p:nvPr/>
        </p:nvPicPr>
        <p:blipFill>
          <a:blip r:embed="rId3">
            <a:extLst>
              <a:ext uri="{28A0092B-C50C-407E-A947-70E740481C1C}">
                <a14:useLocalDpi xmlns:a14="http://schemas.microsoft.com/office/drawing/2010/main" val="0"/>
              </a:ext>
            </a:extLst>
          </a:blip>
          <a:stretch>
            <a:fillRect/>
          </a:stretch>
        </p:blipFill>
        <p:spPr>
          <a:xfrm>
            <a:off x="3065045" y="1331746"/>
            <a:ext cx="3086100" cy="2745241"/>
          </a:xfrm>
          <a:prstGeom prst="rect">
            <a:avLst/>
          </a:prstGeom>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endParaRPr lang="nb-NO" dirty="0"/>
          </a:p>
        </p:txBody>
      </p:sp>
      <p:sp>
        <p:nvSpPr>
          <p:cNvPr id="3" name="Plassholder for innhold 2"/>
          <p:cNvSpPr>
            <a:spLocks noGrp="1"/>
          </p:cNvSpPr>
          <p:nvPr>
            <p:ph idx="1"/>
          </p:nvPr>
        </p:nvSpPr>
        <p:spPr>
          <a:xfrm>
            <a:off x="457200" y="1773238"/>
            <a:ext cx="8372475" cy="4988509"/>
          </a:xfrm>
        </p:spPr>
        <p:txBody>
          <a:bodyPr/>
          <a:lstStyle/>
          <a:p>
            <a:pPr marL="0" indent="0">
              <a:buNone/>
            </a:pPr>
            <a:r>
              <a:rPr lang="lv-LV" dirty="0" smtClean="0"/>
              <a:t>Visiem Norvēģijas iedzīvotājiem ir vienādi pamata pienākumi un pamattiesības, un visiem jāievēro vienādi likumi. Taču šādi pamatnosacījumi pieļauj arī ļoti dažādu dzīvesveidu līdzāspas</a:t>
            </a:r>
            <a:r>
              <a:rPr lang="lv-LV" dirty="0" smtClean="0"/>
              <a:t>tāvēšanu</a:t>
            </a:r>
            <a:r>
              <a:rPr lang="en-US" dirty="0" smtClean="0"/>
              <a:t>.</a:t>
            </a:r>
            <a:endParaRPr lang="en-US" dirty="0" smtClean="0"/>
          </a:p>
          <a:p>
            <a:pPr marL="0" indent="0">
              <a:buNone/>
            </a:pPr>
            <a:r>
              <a:rPr lang="lv-LV" dirty="0" smtClean="0"/>
              <a:t>Ne jau reliģiskā piederība, ēšanas paradumi vai ģērbšanās stils nosaka to, vai persona ir norvēģis</a:t>
            </a:r>
            <a:r>
              <a:rPr lang="en-US" dirty="0" smtClean="0"/>
              <a:t>.</a:t>
            </a:r>
            <a:r>
              <a:rPr lang="lv-LV" dirty="0" smtClean="0"/>
              <a:t> Norvēģijas sabiedrību veido ikviens, kurš dzīvo Norvēģijā.</a:t>
            </a:r>
            <a:endParaRPr lang="nb-NO" dirty="0"/>
          </a:p>
        </p:txBody>
      </p:sp>
    </p:spTree>
    <p:extLst>
      <p:ext uri="{BB962C8B-B14F-4D97-AF65-F5344CB8AC3E}">
        <p14:creationId xmlns:p14="http://schemas.microsoft.com/office/powerpoint/2010/main" val="3382618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en-GB" dirty="0" err="1" smtClean="0"/>
              <a:t>GJ</a:t>
            </a:r>
            <a:r>
              <a:rPr lang="lv-LV" dirty="0" err="1" smtClean="0"/>
              <a:t>ĒVIKAS</a:t>
            </a:r>
            <a:r>
              <a:rPr lang="lv-LV" dirty="0" smtClean="0"/>
              <a:t> PAŠVALDĪBA</a:t>
            </a:r>
            <a:endParaRPr lang="nb-NO" dirty="0"/>
          </a:p>
        </p:txBody>
      </p:sp>
      <p:sp>
        <p:nvSpPr>
          <p:cNvPr id="46083" name="Rectangle 3"/>
          <p:cNvSpPr>
            <a:spLocks noGrp="1" noChangeArrowheads="1"/>
          </p:cNvSpPr>
          <p:nvPr>
            <p:ph type="body" idx="1"/>
          </p:nvPr>
        </p:nvSpPr>
        <p:spPr>
          <a:xfrm>
            <a:off x="114300" y="1773238"/>
            <a:ext cx="8715375" cy="4820067"/>
          </a:xfrm>
        </p:spPr>
        <p:txBody>
          <a:bodyPr/>
          <a:lstStyle/>
          <a:p>
            <a:endParaRPr lang="nb-NO" dirty="0" smtClean="0"/>
          </a:p>
          <a:p>
            <a:endParaRPr lang="nb-NO" dirty="0"/>
          </a:p>
          <a:p>
            <a:endParaRPr lang="nb-NO" dirty="0" smtClean="0"/>
          </a:p>
          <a:p>
            <a:endParaRPr lang="nb-NO" dirty="0"/>
          </a:p>
          <a:p>
            <a:pPr marL="0" indent="0">
              <a:buNone/>
            </a:pPr>
            <a:endParaRPr lang="nb-NO" sz="2400" kern="1200" dirty="0"/>
          </a:p>
          <a:p>
            <a:endParaRPr lang="nb-NO" dirty="0"/>
          </a:p>
          <a:p>
            <a:endParaRPr lang="nb-NO" dirty="0" smtClean="0"/>
          </a:p>
        </p:txBody>
      </p:sp>
      <p:sp>
        <p:nvSpPr>
          <p:cNvPr id="2" name="Rektangel 1"/>
          <p:cNvSpPr/>
          <p:nvPr/>
        </p:nvSpPr>
        <p:spPr>
          <a:xfrm>
            <a:off x="457200" y="4431062"/>
            <a:ext cx="8133347" cy="646331"/>
          </a:xfrm>
          <a:prstGeom prst="rect">
            <a:avLst/>
          </a:prstGeom>
        </p:spPr>
        <p:txBody>
          <a:bodyPr wrap="square">
            <a:spAutoFit/>
          </a:bodyPr>
          <a:lstStyle/>
          <a:p>
            <a:endParaRPr lang="nb-NO" dirty="0"/>
          </a:p>
          <a:p>
            <a:r>
              <a:rPr lang="en-GB" dirty="0"/>
              <a:t> </a:t>
            </a:r>
            <a:endParaRPr lang="nb-NO" dirty="0"/>
          </a:p>
        </p:txBody>
      </p:sp>
      <p:sp>
        <p:nvSpPr>
          <p:cNvPr id="3"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nb-NO"/>
          </a:p>
        </p:txBody>
      </p:sp>
      <p:pic>
        <p:nvPicPr>
          <p:cNvPr id="1025" name="irc_mi" descr="http://uploads.unitedbloggers.no/uploads/sites/76/2015/02/image17.jpg"/>
          <p:cNvPicPr>
            <a:picLocks noChangeAspect="1" noChangeArrowheads="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1159042" y="1443841"/>
            <a:ext cx="5903495" cy="2009222"/>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3"/>
          <p:cNvSpPr>
            <a:spLocks noChangeArrowheads="1"/>
          </p:cNvSpPr>
          <p:nvPr/>
        </p:nvSpPr>
        <p:spPr bwMode="auto">
          <a:xfrm>
            <a:off x="0" y="239236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nb-NO" altLang="nb-NO"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Rektangel 3"/>
          <p:cNvSpPr/>
          <p:nvPr/>
        </p:nvSpPr>
        <p:spPr>
          <a:xfrm>
            <a:off x="114300" y="4065922"/>
            <a:ext cx="8915399" cy="2308324"/>
          </a:xfrm>
          <a:prstGeom prst="rect">
            <a:avLst/>
          </a:prstGeom>
        </p:spPr>
        <p:txBody>
          <a:bodyPr wrap="square">
            <a:spAutoFit/>
          </a:bodyPr>
          <a:lstStyle/>
          <a:p>
            <a:r>
              <a:rPr lang="lv-LV" dirty="0" err="1" smtClean="0">
                <a:latin typeface="+mj-lt"/>
              </a:rPr>
              <a:t>Gjēvika</a:t>
            </a:r>
            <a:r>
              <a:rPr lang="lv-LV" dirty="0" smtClean="0">
                <a:latin typeface="+mj-lt"/>
              </a:rPr>
              <a:t> (</a:t>
            </a:r>
            <a:r>
              <a:rPr lang="en-GB" i="1" dirty="0" err="1" smtClean="0">
                <a:latin typeface="+mj-lt"/>
              </a:rPr>
              <a:t>Gjøvik</a:t>
            </a:r>
            <a:r>
              <a:rPr lang="lv-LV" dirty="0" smtClean="0">
                <a:latin typeface="+mj-lt"/>
              </a:rPr>
              <a:t>)</a:t>
            </a:r>
            <a:r>
              <a:rPr lang="en-GB" dirty="0" smtClean="0">
                <a:latin typeface="+mj-lt"/>
              </a:rPr>
              <a:t> </a:t>
            </a:r>
            <a:r>
              <a:rPr lang="lv-LV" dirty="0" smtClean="0">
                <a:latin typeface="+mj-lt"/>
              </a:rPr>
              <a:t>ir burvīga pilsēta, kas atrodas apmēram stundas brauciena attālumā uz ziemeļiem no </a:t>
            </a:r>
            <a:r>
              <a:rPr lang="en-GB" dirty="0" smtClean="0">
                <a:latin typeface="+mj-lt"/>
              </a:rPr>
              <a:t>Oslo.</a:t>
            </a:r>
            <a:r>
              <a:rPr lang="lv-LV" dirty="0" smtClean="0">
                <a:latin typeface="+mj-lt"/>
              </a:rPr>
              <a:t> </a:t>
            </a:r>
            <a:r>
              <a:rPr lang="en-GB" dirty="0" smtClean="0">
                <a:latin typeface="+mj-lt"/>
              </a:rPr>
              <a:t>(</a:t>
            </a:r>
            <a:r>
              <a:rPr lang="lv-LV" dirty="0" err="1" smtClean="0">
                <a:latin typeface="+mj-lt"/>
              </a:rPr>
              <a:t>Gj</a:t>
            </a:r>
            <a:r>
              <a:rPr lang="lv-LV" dirty="0" err="1" smtClean="0">
                <a:latin typeface="+mj-lt"/>
              </a:rPr>
              <a:t>ēvikā</a:t>
            </a:r>
            <a:r>
              <a:rPr lang="lv-LV" dirty="0" smtClean="0">
                <a:latin typeface="+mj-lt"/>
              </a:rPr>
              <a:t> ir Norvēģijas lielākais ezers </a:t>
            </a:r>
            <a:r>
              <a:rPr lang="en-GB" dirty="0" smtClean="0">
                <a:latin typeface="+mj-lt"/>
              </a:rPr>
              <a:t>– </a:t>
            </a:r>
            <a:r>
              <a:rPr lang="en-GB" dirty="0" err="1" smtClean="0">
                <a:latin typeface="+mj-lt"/>
              </a:rPr>
              <a:t>Mj</a:t>
            </a:r>
            <a:r>
              <a:rPr lang="lv-LV" dirty="0" err="1" smtClean="0">
                <a:latin typeface="+mj-lt"/>
              </a:rPr>
              <a:t>ēsas</a:t>
            </a:r>
            <a:r>
              <a:rPr lang="lv-LV" dirty="0" smtClean="0">
                <a:latin typeface="+mj-lt"/>
              </a:rPr>
              <a:t> ezers</a:t>
            </a:r>
            <a:r>
              <a:rPr lang="en-GB" dirty="0" smtClean="0">
                <a:latin typeface="+mj-lt"/>
              </a:rPr>
              <a:t>)</a:t>
            </a:r>
            <a:endParaRPr lang="nb-NO" dirty="0">
              <a:latin typeface="+mj-lt"/>
            </a:endParaRPr>
          </a:p>
          <a:p>
            <a:r>
              <a:rPr lang="lv-LV" dirty="0" err="1" smtClean="0">
                <a:latin typeface="+mj-lt"/>
              </a:rPr>
              <a:t>Gjēvikā</a:t>
            </a:r>
            <a:r>
              <a:rPr lang="lv-LV" dirty="0" smtClean="0">
                <a:latin typeface="+mj-lt"/>
              </a:rPr>
              <a:t> dzīvo apmēram </a:t>
            </a:r>
            <a:r>
              <a:rPr lang="en-GB" dirty="0" smtClean="0">
                <a:latin typeface="+mj-lt"/>
              </a:rPr>
              <a:t>30</a:t>
            </a:r>
            <a:r>
              <a:rPr lang="lv-LV" dirty="0" smtClean="0">
                <a:latin typeface="+mj-lt"/>
              </a:rPr>
              <a:t> </a:t>
            </a:r>
            <a:r>
              <a:rPr lang="en-GB" dirty="0" smtClean="0">
                <a:latin typeface="+mj-lt"/>
              </a:rPr>
              <a:t>000 </a:t>
            </a:r>
            <a:r>
              <a:rPr lang="lv-LV" dirty="0" smtClean="0">
                <a:latin typeface="+mj-lt"/>
              </a:rPr>
              <a:t>iedzīvotāju, un apmēram</a:t>
            </a:r>
            <a:r>
              <a:rPr lang="en-GB" dirty="0" smtClean="0">
                <a:latin typeface="+mj-lt"/>
              </a:rPr>
              <a:t> 10% </a:t>
            </a:r>
            <a:r>
              <a:rPr lang="lv-LV" dirty="0" smtClean="0">
                <a:latin typeface="+mj-lt"/>
              </a:rPr>
              <a:t>no vi</a:t>
            </a:r>
            <a:r>
              <a:rPr lang="lv-LV" dirty="0" smtClean="0">
                <a:latin typeface="+mj-lt"/>
              </a:rPr>
              <a:t>ņiem ir imigranti</a:t>
            </a:r>
            <a:r>
              <a:rPr lang="en-GB" dirty="0" smtClean="0">
                <a:latin typeface="+mj-lt"/>
              </a:rPr>
              <a:t>. </a:t>
            </a:r>
            <a:r>
              <a:rPr lang="lv-LV" dirty="0" smtClean="0">
                <a:latin typeface="+mj-lt"/>
              </a:rPr>
              <a:t>Šeit dzīvo imigranti no dažādām pasaules valstīm</a:t>
            </a:r>
            <a:r>
              <a:rPr lang="en-GB" dirty="0" smtClean="0">
                <a:latin typeface="+mj-lt"/>
              </a:rPr>
              <a:t>.</a:t>
            </a:r>
            <a:endParaRPr lang="nb-NO" dirty="0">
              <a:latin typeface="+mj-lt"/>
            </a:endParaRPr>
          </a:p>
          <a:p>
            <a:r>
              <a:rPr lang="lv-LV" dirty="0" smtClean="0">
                <a:latin typeface="+mj-lt"/>
              </a:rPr>
              <a:t>2015. gadā mēs uzņēmām </a:t>
            </a:r>
            <a:r>
              <a:rPr lang="en-GB" dirty="0" smtClean="0">
                <a:latin typeface="+mj-lt"/>
              </a:rPr>
              <a:t>80</a:t>
            </a:r>
            <a:r>
              <a:rPr lang="lv-LV" dirty="0" smtClean="0">
                <a:latin typeface="+mj-lt"/>
              </a:rPr>
              <a:t> cilvēkus, un </a:t>
            </a:r>
            <a:r>
              <a:rPr lang="en-GB" dirty="0" smtClean="0">
                <a:latin typeface="+mj-lt"/>
              </a:rPr>
              <a:t>2016.</a:t>
            </a:r>
            <a:r>
              <a:rPr lang="lv-LV" dirty="0" smtClean="0">
                <a:latin typeface="+mj-lt"/>
              </a:rPr>
              <a:t> gadā plānojam izmitināt vēl 105.</a:t>
            </a:r>
            <a:endParaRPr lang="nb-NO" dirty="0">
              <a:latin typeface="+mj-lt"/>
            </a:endParaRPr>
          </a:p>
          <a:p>
            <a:r>
              <a:rPr lang="lv-LV" dirty="0" smtClean="0">
                <a:latin typeface="+mj-lt"/>
              </a:rPr>
              <a:t>Ja pietiek mājokļu un resursu, mēs spējam izmitināt lielāko daļu imigrantu, kuriem ir likumīgas uzturēšanās tiesības</a:t>
            </a:r>
            <a:r>
              <a:rPr lang="en-GB" dirty="0" smtClean="0">
                <a:latin typeface="+mj-lt"/>
              </a:rPr>
              <a:t>. </a:t>
            </a:r>
            <a:endParaRPr lang="nb-NO" dirty="0">
              <a:latin typeface="+mj-lt"/>
            </a:endParaRPr>
          </a:p>
          <a:p>
            <a:endParaRPr lang="nb-NO"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smtClean="0"/>
              <a:t>Pakalpojumi bēgļiem </a:t>
            </a:r>
            <a:r>
              <a:rPr lang="en-GB" dirty="0" err="1" smtClean="0"/>
              <a:t>Gj</a:t>
            </a:r>
            <a:r>
              <a:rPr lang="lv-LV" dirty="0" err="1" smtClean="0"/>
              <a:t>ēvikas</a:t>
            </a:r>
            <a:r>
              <a:rPr lang="lv-LV" dirty="0" smtClean="0"/>
              <a:t> pašvaldībā </a:t>
            </a:r>
            <a:endParaRPr lang="en-GB" dirty="0"/>
          </a:p>
        </p:txBody>
      </p:sp>
      <p:sp>
        <p:nvSpPr>
          <p:cNvPr id="3" name="Plassholder for innhold 2"/>
          <p:cNvSpPr>
            <a:spLocks noGrp="1"/>
          </p:cNvSpPr>
          <p:nvPr>
            <p:ph idx="1"/>
          </p:nvPr>
        </p:nvSpPr>
        <p:spPr/>
        <p:txBody>
          <a:bodyPr/>
          <a:lstStyle/>
          <a:p>
            <a:r>
              <a:rPr lang="lv-LV" sz="2000" dirty="0" smtClean="0"/>
              <a:t>Pakalpojumi bēgļiem pašlaik tiek nodrošināti sadarbībā ar </a:t>
            </a:r>
            <a:r>
              <a:rPr lang="en-GB" sz="2000" dirty="0" err="1" smtClean="0"/>
              <a:t>NAV</a:t>
            </a:r>
            <a:r>
              <a:rPr lang="lv-LV" sz="2000" dirty="0" smtClean="0"/>
              <a:t>. Bēgļu dienestā ir divas komandas, kas strādā ar izmitināšanas jautājumiem un </a:t>
            </a:r>
            <a:r>
              <a:rPr lang="lv-LV" sz="2000" dirty="0" err="1" smtClean="0"/>
              <a:t>ievadprogrammu</a:t>
            </a:r>
            <a:r>
              <a:rPr lang="en-GB" sz="2000" dirty="0" smtClean="0"/>
              <a:t>. </a:t>
            </a:r>
            <a:r>
              <a:rPr lang="lv-LV" sz="2000" dirty="0" smtClean="0"/>
              <a:t>Mums ir arī sabiedriskais darbinieks, kurš bēgļiem sagādā tulku pakalpojumus</a:t>
            </a:r>
            <a:r>
              <a:rPr lang="en-GB" sz="2000" dirty="0" smtClean="0"/>
              <a:t>. </a:t>
            </a:r>
            <a:endParaRPr lang="en-GB" sz="2000" dirty="0" smtClean="0"/>
          </a:p>
          <a:p>
            <a:r>
              <a:rPr lang="lv-LV" sz="2000" dirty="0" smtClean="0"/>
              <a:t>Bēgļu dienestā pārsvarā strādā sociālie darbinieki ar augstāko izglītību</a:t>
            </a:r>
            <a:r>
              <a:rPr lang="en-GB" sz="2000" dirty="0" smtClean="0"/>
              <a:t>. </a:t>
            </a:r>
            <a:endParaRPr lang="en-GB" sz="2000" dirty="0" smtClean="0"/>
          </a:p>
          <a:p>
            <a:r>
              <a:rPr lang="lv-LV" sz="2000" dirty="0" smtClean="0"/>
              <a:t>Izmitināšanas komandas uzdevums ir palīdzēt bēgļiem atrast mājokļus un sniegt viņiem konsultācijas par nekustamo īpašumu, kā arī palīdzēt gan bēgļu ģimenēm, gan individuāliem bēgļiem iekļauties vietējā sabiedrībā, iepazīstinot viņus ar dažādiem vietējiem klubiem un biedrībām</a:t>
            </a:r>
            <a:r>
              <a:rPr lang="en-GB" sz="2000" dirty="0" smtClean="0"/>
              <a:t>.</a:t>
            </a:r>
            <a:endParaRPr lang="en-GB" sz="2000" dirty="0" smtClean="0"/>
          </a:p>
          <a:p>
            <a:r>
              <a:rPr lang="lv-LV" sz="2000" dirty="0" smtClean="0"/>
              <a:t>Izmitināšanas komanda strādā ar </a:t>
            </a:r>
            <a:r>
              <a:rPr lang="lv-LV" sz="2000" dirty="0" err="1" smtClean="0"/>
              <a:t>ievadprogrammas</a:t>
            </a:r>
            <a:r>
              <a:rPr lang="lv-LV" sz="2000" dirty="0" smtClean="0"/>
              <a:t> pirmo posmu</a:t>
            </a:r>
            <a:r>
              <a:rPr lang="en-GB" sz="2000" dirty="0" smtClean="0"/>
              <a:t>.</a:t>
            </a:r>
            <a:endParaRPr lang="en-GB" sz="2000" dirty="0"/>
          </a:p>
        </p:txBody>
      </p:sp>
    </p:spTree>
    <p:extLst>
      <p:ext uri="{BB962C8B-B14F-4D97-AF65-F5344CB8AC3E}">
        <p14:creationId xmlns:p14="http://schemas.microsoft.com/office/powerpoint/2010/main" val="15528794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Ievadkomandas</a:t>
            </a:r>
            <a:r>
              <a:rPr lang="lv-LV" dirty="0" smtClean="0"/>
              <a:t> darba </a:t>
            </a:r>
            <a:r>
              <a:rPr lang="nb-NO" dirty="0" smtClean="0"/>
              <a:t>2</a:t>
            </a:r>
            <a:r>
              <a:rPr lang="lv-LV" dirty="0" smtClean="0"/>
              <a:t>. posms</a:t>
            </a:r>
            <a:endParaRPr lang="nb-NO" dirty="0"/>
          </a:p>
        </p:txBody>
      </p:sp>
      <p:sp>
        <p:nvSpPr>
          <p:cNvPr id="3" name="Plassholder for innhold 2"/>
          <p:cNvSpPr>
            <a:spLocks noGrp="1"/>
          </p:cNvSpPr>
          <p:nvPr>
            <p:ph idx="1"/>
          </p:nvPr>
        </p:nvSpPr>
        <p:spPr/>
        <p:txBody>
          <a:bodyPr/>
          <a:lstStyle/>
          <a:p>
            <a:r>
              <a:rPr lang="lv-LV" dirty="0" smtClean="0"/>
              <a:t>Lielākoties tiek strādāts pie svar</a:t>
            </a:r>
            <a:r>
              <a:rPr lang="lv-LV" dirty="0" smtClean="0"/>
              <a:t>īgāko </a:t>
            </a:r>
            <a:r>
              <a:rPr lang="lv-LV" dirty="0" err="1" smtClean="0"/>
              <a:t>Ievadprogrammas</a:t>
            </a:r>
            <a:r>
              <a:rPr lang="lv-LV" dirty="0" smtClean="0"/>
              <a:t> likuma elementu </a:t>
            </a:r>
            <a:r>
              <a:rPr lang="lv-LV" dirty="0" smtClean="0"/>
              <a:t>īstenošanas. Tie ir šādi</a:t>
            </a:r>
            <a:r>
              <a:rPr lang="en-GB" dirty="0" smtClean="0"/>
              <a:t>:</a:t>
            </a:r>
            <a:endParaRPr lang="en-GB" dirty="0" smtClean="0"/>
          </a:p>
          <a:p>
            <a:pPr marL="533400" indent="-355600"/>
            <a:r>
              <a:rPr lang="lv-LV" dirty="0" smtClean="0"/>
              <a:t>norvēģu valodas apmācība;</a:t>
            </a:r>
            <a:endParaRPr lang="en-GB" dirty="0" smtClean="0"/>
          </a:p>
          <a:p>
            <a:pPr marL="533400" indent="-355600"/>
            <a:r>
              <a:rPr lang="lv-LV" dirty="0" smtClean="0"/>
              <a:t>s</a:t>
            </a:r>
            <a:r>
              <a:rPr lang="en-GB" dirty="0" err="1" smtClean="0"/>
              <a:t>oci</a:t>
            </a:r>
            <a:r>
              <a:rPr lang="lv-LV" dirty="0" smtClean="0"/>
              <a:t>ā</a:t>
            </a:r>
            <a:r>
              <a:rPr lang="en-GB" dirty="0" smtClean="0"/>
              <a:t>l</a:t>
            </a:r>
            <a:r>
              <a:rPr lang="lv-LV" dirty="0" err="1" smtClean="0"/>
              <a:t>ie</a:t>
            </a:r>
            <a:r>
              <a:rPr lang="en-GB" dirty="0" smtClean="0"/>
              <a:t> </a:t>
            </a:r>
            <a:r>
              <a:rPr lang="lv-LV" dirty="0" smtClean="0"/>
              <a:t>pētījumi;</a:t>
            </a:r>
            <a:endParaRPr lang="en-GB" dirty="0" smtClean="0"/>
          </a:p>
          <a:p>
            <a:pPr marL="533400" indent="-355600"/>
            <a:r>
              <a:rPr lang="lv-LV" dirty="0"/>
              <a:t>s</a:t>
            </a:r>
            <a:r>
              <a:rPr lang="lv-LV" dirty="0" smtClean="0"/>
              <a:t>agatavošana darba dzīvei.</a:t>
            </a:r>
            <a:endParaRPr lang="en-GB" dirty="0" smtClean="0"/>
          </a:p>
          <a:p>
            <a:r>
              <a:rPr lang="lv-LV" dirty="0" smtClean="0"/>
              <a:t>Mūsu galvenais uzdevums ir veikt uzraudzību nodarbinātības jomā, tiklīdz bēgļi ir iemācījušies norvēģu va</a:t>
            </a:r>
            <a:r>
              <a:rPr lang="lv-LV" dirty="0" smtClean="0"/>
              <a:t>lodu.</a:t>
            </a:r>
            <a:endParaRPr lang="en-GB" dirty="0" smtClean="0"/>
          </a:p>
          <a:p>
            <a:r>
              <a:rPr lang="en-GB" dirty="0" err="1" smtClean="0"/>
              <a:t>NAV</a:t>
            </a:r>
            <a:r>
              <a:rPr lang="en-GB" dirty="0" smtClean="0"/>
              <a:t> </a:t>
            </a:r>
            <a:r>
              <a:rPr lang="lv-LV" dirty="0" smtClean="0"/>
              <a:t>apseko personas, kuras ir pabeigušas programmu, bet kurām vēl nepieciešama palīdzība, lai iekļūtu darba tirgū.</a:t>
            </a:r>
            <a:endParaRPr lang="en-GB" dirty="0" smtClean="0"/>
          </a:p>
        </p:txBody>
      </p:sp>
    </p:spTree>
    <p:extLst>
      <p:ext uri="{BB962C8B-B14F-4D97-AF65-F5344CB8AC3E}">
        <p14:creationId xmlns:p14="http://schemas.microsoft.com/office/powerpoint/2010/main" val="42276651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smtClean="0"/>
              <a:t>Ievadprogramma</a:t>
            </a:r>
            <a:r>
              <a:rPr lang="lv-LV" dirty="0" smtClean="0"/>
              <a:t> Norvēģijā</a:t>
            </a:r>
            <a:r>
              <a:rPr lang="nb-NO" dirty="0"/>
              <a:t/>
            </a:r>
            <a:br>
              <a:rPr lang="nb-NO" dirty="0"/>
            </a:br>
            <a:endParaRPr lang="nb-NO" dirty="0"/>
          </a:p>
        </p:txBody>
      </p:sp>
      <p:sp>
        <p:nvSpPr>
          <p:cNvPr id="3" name="Plassholder for innhold 2"/>
          <p:cNvSpPr>
            <a:spLocks noGrp="1"/>
          </p:cNvSpPr>
          <p:nvPr>
            <p:ph idx="1"/>
          </p:nvPr>
        </p:nvSpPr>
        <p:spPr/>
        <p:txBody>
          <a:bodyPr/>
          <a:lstStyle/>
          <a:p>
            <a:r>
              <a:rPr lang="lv-LV" i="1" dirty="0" err="1" smtClean="0">
                <a:latin typeface="Arial Black" panose="020B0A04020102020204" pitchFamily="34" charset="0"/>
              </a:rPr>
              <a:t>Ievadprogrammas</a:t>
            </a:r>
            <a:r>
              <a:rPr lang="lv-LV" i="1" dirty="0" smtClean="0">
                <a:latin typeface="Arial Black" panose="020B0A04020102020204" pitchFamily="34" charset="0"/>
              </a:rPr>
              <a:t>  </a:t>
            </a:r>
            <a:r>
              <a:rPr lang="lv-LV" dirty="0" smtClean="0"/>
              <a:t>mērķis ir panākt, ka personām, kam nepieciešama pamata kvalifikācija, tiek nodrošināti nepieciešamie pasākumi un konsultācijas, lai varētu piekļūt izglītībai, apmācībai vai darba tirgum</a:t>
            </a:r>
            <a:r>
              <a:rPr lang="en-GB" dirty="0" smtClean="0"/>
              <a:t>. </a:t>
            </a:r>
            <a:endParaRPr lang="en-GB" dirty="0" smtClean="0"/>
          </a:p>
          <a:p>
            <a:endParaRPr lang="nb-NO" dirty="0"/>
          </a:p>
          <a:p>
            <a:endParaRPr lang="nb-NO" dirty="0"/>
          </a:p>
        </p:txBody>
      </p:sp>
      <p:pic>
        <p:nvPicPr>
          <p:cNvPr id="4" name="Bilde 3"/>
          <p:cNvPicPr/>
          <p:nvPr/>
        </p:nvPicPr>
        <p:blipFill>
          <a:blip r:embed="rId3">
            <a:extLst>
              <a:ext uri="{28A0092B-C50C-407E-A947-70E740481C1C}">
                <a14:useLocalDpi xmlns:a14="http://schemas.microsoft.com/office/drawing/2010/main" val="0"/>
              </a:ext>
            </a:extLst>
          </a:blip>
          <a:stretch>
            <a:fillRect/>
          </a:stretch>
        </p:blipFill>
        <p:spPr>
          <a:xfrm>
            <a:off x="1141307" y="3352800"/>
            <a:ext cx="5090160" cy="2540000"/>
          </a:xfrm>
          <a:prstGeom prst="rect">
            <a:avLst/>
          </a:prstGeom>
        </p:spPr>
      </p:pic>
    </p:spTree>
    <p:extLst>
      <p:ext uri="{BB962C8B-B14F-4D97-AF65-F5344CB8AC3E}">
        <p14:creationId xmlns:p14="http://schemas.microsoft.com/office/powerpoint/2010/main" val="325612551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err="1"/>
              <a:t>Ievadprogramma</a:t>
            </a:r>
            <a:r>
              <a:rPr lang="lv-LV" dirty="0"/>
              <a:t> Norvēģijā</a:t>
            </a:r>
            <a:endParaRPr lang="nb-NO" dirty="0"/>
          </a:p>
        </p:txBody>
      </p:sp>
      <p:sp>
        <p:nvSpPr>
          <p:cNvPr id="3" name="Plassholder for innhold 2"/>
          <p:cNvSpPr>
            <a:spLocks noGrp="1"/>
          </p:cNvSpPr>
          <p:nvPr>
            <p:ph idx="1"/>
          </p:nvPr>
        </p:nvSpPr>
        <p:spPr/>
        <p:txBody>
          <a:bodyPr/>
          <a:lstStyle/>
          <a:p>
            <a:r>
              <a:rPr lang="lv-LV" dirty="0" smtClean="0"/>
              <a:t>Norvēģijas </a:t>
            </a:r>
            <a:r>
              <a:rPr lang="lv-LV" dirty="0" err="1" smtClean="0"/>
              <a:t>Ievadprogrammu</a:t>
            </a:r>
            <a:r>
              <a:rPr lang="lv-LV" dirty="0" smtClean="0"/>
              <a:t> likuma galvenais princips nosaka, ka </a:t>
            </a:r>
            <a:r>
              <a:rPr lang="lv-LV" dirty="0" err="1" smtClean="0"/>
              <a:t>ievadprogramma</a:t>
            </a:r>
            <a:r>
              <a:rPr lang="lv-LV" dirty="0" smtClean="0"/>
              <a:t> ir paredzēta bēgļiem vecumā no </a:t>
            </a:r>
            <a:r>
              <a:rPr lang="en-GB" dirty="0" smtClean="0"/>
              <a:t>18 </a:t>
            </a:r>
            <a:r>
              <a:rPr lang="lv-LV" dirty="0" smtClean="0"/>
              <a:t>līdz </a:t>
            </a:r>
            <a:r>
              <a:rPr lang="en-GB" dirty="0" smtClean="0"/>
              <a:t>55</a:t>
            </a:r>
            <a:r>
              <a:rPr lang="lv-LV" dirty="0" smtClean="0"/>
              <a:t> gadiem</a:t>
            </a:r>
            <a:r>
              <a:rPr lang="en-GB" dirty="0" smtClean="0"/>
              <a:t>.</a:t>
            </a:r>
            <a:endParaRPr lang="en-GB" dirty="0" smtClean="0"/>
          </a:p>
          <a:p>
            <a:r>
              <a:rPr lang="lv-LV" dirty="0" smtClean="0"/>
              <a:t>Turklāt programmā iek</a:t>
            </a:r>
            <a:r>
              <a:rPr lang="lv-LV" dirty="0" smtClean="0"/>
              <a:t>ļautās personas ir jāizmitina pašvaldībā saskaņā ar līgumu starp </a:t>
            </a:r>
            <a:r>
              <a:rPr lang="en-GB" dirty="0" err="1" smtClean="0"/>
              <a:t>IMDi</a:t>
            </a:r>
            <a:r>
              <a:rPr lang="en-GB" dirty="0" smtClean="0"/>
              <a:t> </a:t>
            </a:r>
            <a:r>
              <a:rPr lang="lv-LV" dirty="0" smtClean="0"/>
              <a:t>un pašvaldību.</a:t>
            </a:r>
            <a:endParaRPr lang="nb-NO" dirty="0"/>
          </a:p>
          <a:p>
            <a:endParaRPr lang="nb-NO" dirty="0"/>
          </a:p>
          <a:p>
            <a:endParaRPr lang="nb-NO" dirty="0"/>
          </a:p>
        </p:txBody>
      </p:sp>
    </p:spTree>
    <p:extLst>
      <p:ext uri="{BB962C8B-B14F-4D97-AF65-F5344CB8AC3E}">
        <p14:creationId xmlns:p14="http://schemas.microsoft.com/office/powerpoint/2010/main" val="41193929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536575" y="0"/>
            <a:ext cx="7731125" cy="1136650"/>
          </a:xfrm>
        </p:spPr>
        <p:txBody>
          <a:bodyPr/>
          <a:lstStyle/>
          <a:p>
            <a:r>
              <a:rPr lang="lv-LV" dirty="0" smtClean="0"/>
              <a:t>Darbs pie integrēšan</a:t>
            </a:r>
            <a:r>
              <a:rPr lang="lv-LV" dirty="0" smtClean="0"/>
              <a:t>ās </a:t>
            </a:r>
            <a:r>
              <a:rPr lang="en-GB" dirty="0" err="1" smtClean="0"/>
              <a:t>Gj</a:t>
            </a:r>
            <a:r>
              <a:rPr lang="lv-LV" dirty="0" smtClean="0"/>
              <a:t>ē</a:t>
            </a:r>
            <a:r>
              <a:rPr lang="en-GB" dirty="0" err="1" smtClean="0"/>
              <a:t>vik</a:t>
            </a:r>
            <a:r>
              <a:rPr lang="lv-LV" dirty="0" err="1" smtClean="0"/>
              <a:t>as</a:t>
            </a:r>
            <a:r>
              <a:rPr lang="en-GB" dirty="0" smtClean="0"/>
              <a:t> </a:t>
            </a:r>
            <a:r>
              <a:rPr lang="lv-LV" dirty="0" smtClean="0"/>
              <a:t>pašvaldībā</a:t>
            </a:r>
            <a:endParaRPr lang="nb-NO" dirty="0"/>
          </a:p>
        </p:txBody>
      </p:sp>
      <p:sp>
        <p:nvSpPr>
          <p:cNvPr id="3" name="Plassholder for innhold 2"/>
          <p:cNvSpPr>
            <a:spLocks noGrp="1"/>
          </p:cNvSpPr>
          <p:nvPr>
            <p:ph idx="1"/>
          </p:nvPr>
        </p:nvSpPr>
        <p:spPr>
          <a:xfrm>
            <a:off x="368300" y="1354138"/>
            <a:ext cx="8372475" cy="4498975"/>
          </a:xfrm>
        </p:spPr>
        <p:txBody>
          <a:bodyPr/>
          <a:lstStyle/>
          <a:p>
            <a:r>
              <a:rPr lang="en-GB" dirty="0" err="1" smtClean="0"/>
              <a:t>Gj</a:t>
            </a:r>
            <a:r>
              <a:rPr lang="lv-LV" dirty="0" err="1" smtClean="0"/>
              <a:t>ēvikas</a:t>
            </a:r>
            <a:r>
              <a:rPr lang="lv-LV" dirty="0" smtClean="0"/>
              <a:t> pašvaldība pēdējo gadu laikā ir uzņēmusi daudzus bēgļus, kam nepieciešami resursi, un vairākas personas ar pasliktinātu darbspēju. Bet, neskatoties uz to, rezultāti liecina, ka </a:t>
            </a:r>
            <a:r>
              <a:rPr lang="en-GB" dirty="0" smtClean="0"/>
              <a:t>63</a:t>
            </a:r>
            <a:r>
              <a:rPr lang="lv-LV" dirty="0" smtClean="0"/>
              <a:t>–</a:t>
            </a:r>
            <a:r>
              <a:rPr lang="en-GB" dirty="0" smtClean="0"/>
              <a:t>70</a:t>
            </a:r>
            <a:r>
              <a:rPr lang="en-GB" dirty="0" smtClean="0"/>
              <a:t>% </a:t>
            </a:r>
            <a:r>
              <a:rPr lang="lv-LV" dirty="0" smtClean="0"/>
              <a:t>no šīm personām pēc programmas pabeigšanas iekļūst darba tirgū vai turpina izglītošanos.</a:t>
            </a:r>
            <a:endParaRPr lang="en-GB" dirty="0" smtClean="0"/>
          </a:p>
          <a:p>
            <a:r>
              <a:rPr lang="lv-LV" dirty="0" smtClean="0"/>
              <a:t>Mēs sadarbojamies ar Sarkano Krustu un īstenojam vairākus integrāciju veicinošus pasākumus, piem</a:t>
            </a:r>
            <a:r>
              <a:rPr lang="lv-LV" dirty="0" smtClean="0"/>
              <a:t>ēram, izdodam rokasgrāmatu bēgļiem un veidojam sieviešu grupas.</a:t>
            </a:r>
            <a:endParaRPr lang="en-GB" dirty="0" smtClean="0"/>
          </a:p>
          <a:p>
            <a:r>
              <a:rPr lang="en-GB" dirty="0" err="1" smtClean="0"/>
              <a:t>Gj</a:t>
            </a:r>
            <a:r>
              <a:rPr lang="lv-LV" dirty="0" err="1" smtClean="0"/>
              <a:t>ēvikas</a:t>
            </a:r>
            <a:r>
              <a:rPr lang="lv-LV" dirty="0" smtClean="0"/>
              <a:t> </a:t>
            </a:r>
            <a:r>
              <a:rPr lang="en-GB" dirty="0" err="1"/>
              <a:t>NAV</a:t>
            </a:r>
            <a:r>
              <a:rPr lang="en-GB" dirty="0"/>
              <a:t> </a:t>
            </a:r>
            <a:r>
              <a:rPr lang="lv-LV" dirty="0" smtClean="0"/>
              <a:t>ir noslēgusi sadarbības līgumu ar vietējo brīvprātīgo centru un izveidojusi sarunu grupu ar vietējiem </a:t>
            </a:r>
            <a:r>
              <a:rPr lang="lv-LV" dirty="0" smtClean="0"/>
              <a:t>pensionāriem, kuri bēgļiem palīdz trenēties norvēģu valodas zināšanās.</a:t>
            </a:r>
            <a:endParaRPr lang="en-GB" dirty="0" smtClean="0"/>
          </a:p>
          <a:p>
            <a:endParaRPr lang="nb-NO" dirty="0"/>
          </a:p>
          <a:p>
            <a:pPr marL="0" indent="0">
              <a:buNone/>
            </a:pPr>
            <a:endParaRPr lang="nb-NO" dirty="0"/>
          </a:p>
        </p:txBody>
      </p:sp>
    </p:spTree>
    <p:extLst>
      <p:ext uri="{BB962C8B-B14F-4D97-AF65-F5344CB8AC3E}">
        <p14:creationId xmlns:p14="http://schemas.microsoft.com/office/powerpoint/2010/main" val="39145223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lv-LV" dirty="0" smtClean="0"/>
              <a:t>Norvēģijai vajag veselības aprūpes speciālistus</a:t>
            </a:r>
            <a:endParaRPr lang="nb-NO" dirty="0"/>
          </a:p>
        </p:txBody>
      </p:sp>
      <p:sp>
        <p:nvSpPr>
          <p:cNvPr id="3" name="Plassholder for innhold 2"/>
          <p:cNvSpPr>
            <a:spLocks noGrp="1"/>
          </p:cNvSpPr>
          <p:nvPr>
            <p:ph idx="1"/>
          </p:nvPr>
        </p:nvSpPr>
        <p:spPr/>
        <p:txBody>
          <a:bodyPr/>
          <a:lstStyle/>
          <a:p>
            <a:r>
              <a:rPr lang="lv-LV" dirty="0" smtClean="0"/>
              <a:t>Daudziem bēgļiem ir ļoti labas prasmes gados vecāku cilvēku aprūpē</a:t>
            </a:r>
            <a:r>
              <a:rPr lang="en-GB" dirty="0" smtClean="0"/>
              <a:t>.</a:t>
            </a:r>
            <a:endParaRPr lang="en-GB" dirty="0" smtClean="0"/>
          </a:p>
          <a:p>
            <a:r>
              <a:rPr lang="lv-LV" dirty="0" smtClean="0"/>
              <a:t>Norvēģijai vajag daudz veselības aprūpes speciālistu darbam ar gados vecākiem cilvēkiem</a:t>
            </a:r>
            <a:r>
              <a:rPr lang="en-GB" dirty="0" smtClean="0"/>
              <a:t>. </a:t>
            </a:r>
            <a:endParaRPr lang="en-GB" dirty="0" smtClean="0"/>
          </a:p>
          <a:p>
            <a:r>
              <a:rPr lang="lv-LV" dirty="0" smtClean="0"/>
              <a:t>Sadarbībā ar </a:t>
            </a:r>
            <a:r>
              <a:rPr lang="en-GB" dirty="0" err="1" smtClean="0"/>
              <a:t>NAV</a:t>
            </a:r>
            <a:r>
              <a:rPr lang="lv-LV" dirty="0" smtClean="0"/>
              <a:t> mēs esam izstrādājuši apmācības programmu bēgļiem, kuri vēlas kļūt par cilvēku kopējiem</a:t>
            </a:r>
            <a:r>
              <a:rPr lang="en-GB" dirty="0" smtClean="0"/>
              <a:t>. </a:t>
            </a:r>
            <a:r>
              <a:rPr lang="lv-LV" dirty="0" smtClean="0"/>
              <a:t>Šajā projektā piedalās arī </a:t>
            </a:r>
            <a:r>
              <a:rPr lang="en-GB" dirty="0" err="1" smtClean="0"/>
              <a:t>Gj</a:t>
            </a:r>
            <a:r>
              <a:rPr lang="lv-LV" dirty="0" err="1" smtClean="0"/>
              <a:t>ēvikas</a:t>
            </a:r>
            <a:r>
              <a:rPr lang="lv-LV" dirty="0" smtClean="0"/>
              <a:t> augstskola</a:t>
            </a:r>
            <a:r>
              <a:rPr lang="en-GB" dirty="0" smtClean="0"/>
              <a:t>.</a:t>
            </a:r>
            <a:endParaRPr lang="en-GB" dirty="0" smtClean="0"/>
          </a:p>
          <a:p>
            <a:r>
              <a:rPr lang="lv-LV" dirty="0" smtClean="0"/>
              <a:t>Pēc apmācības pabeigšanas daudzi bēgļi atrod darbu</a:t>
            </a:r>
            <a:r>
              <a:rPr lang="en-GB" dirty="0" smtClean="0"/>
              <a:t>.</a:t>
            </a:r>
            <a:endParaRPr lang="en-GB" dirty="0" smtClean="0"/>
          </a:p>
          <a:p>
            <a:r>
              <a:rPr lang="lv-LV" dirty="0" smtClean="0"/>
              <a:t>Daudzi bēgļi iegūst profesionālo izglītību un atrod pastāvīgu darbu veselības aprūpes nozarē</a:t>
            </a:r>
            <a:r>
              <a:rPr lang="en-GB" dirty="0" smtClean="0"/>
              <a:t>.</a:t>
            </a:r>
            <a:endParaRPr lang="en-GB" dirty="0"/>
          </a:p>
        </p:txBody>
      </p:sp>
    </p:spTree>
    <p:extLst>
      <p:ext uri="{BB962C8B-B14F-4D97-AF65-F5344CB8AC3E}">
        <p14:creationId xmlns:p14="http://schemas.microsoft.com/office/powerpoint/2010/main" val="3048296699"/>
      </p:ext>
    </p:extLst>
  </p:cSld>
  <p:clrMapOvr>
    <a:masterClrMapping/>
  </p:clrMapOvr>
</p:sld>
</file>

<file path=ppt/theme/theme1.xml><?xml version="1.0" encoding="utf-8"?>
<a:theme xmlns:a="http://schemas.openxmlformats.org/drawingml/2006/main" name="NAV presentasjonsmal">
  <a:themeElements>
    <a:clrScheme name="">
      <a:dk1>
        <a:srgbClr val="675C53"/>
      </a:dk1>
      <a:lt1>
        <a:srgbClr val="FFFFFF"/>
      </a:lt1>
      <a:dk2>
        <a:srgbClr val="C30000"/>
      </a:dk2>
      <a:lt2>
        <a:srgbClr val="A59D95"/>
      </a:lt2>
      <a:accent1>
        <a:srgbClr val="E0DED8"/>
      </a:accent1>
      <a:accent2>
        <a:srgbClr val="005B82"/>
      </a:accent2>
      <a:accent3>
        <a:srgbClr val="FFFFFF"/>
      </a:accent3>
      <a:accent4>
        <a:srgbClr val="574D46"/>
      </a:accent4>
      <a:accent5>
        <a:srgbClr val="EDECE9"/>
      </a:accent5>
      <a:accent6>
        <a:srgbClr val="005275"/>
      </a:accent6>
      <a:hlink>
        <a:srgbClr val="E98300"/>
      </a:hlink>
      <a:folHlink>
        <a:srgbClr val="A2AD00"/>
      </a:folHlink>
    </a:clrScheme>
    <a:fontScheme name="NAV presentasjonsm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AV presentasjonsmal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AV presentasjonsmal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AV presentasjonsmal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AV presentasjonsmal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AV presentasjonsmal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AV presentasjonsmal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AV presentasjonsmal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AV presentasjonsmal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AV presentasjonsmal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AV presentasjonsmal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AV presentasjonsmal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AV presentasjonsmal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NAV presentasjonsmal 13">
        <a:dk1>
          <a:srgbClr val="675C53"/>
        </a:dk1>
        <a:lt1>
          <a:srgbClr val="FFFFFF"/>
        </a:lt1>
        <a:dk2>
          <a:srgbClr val="BD3632"/>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000000"/>
        </a:folHlink>
      </a:clrScheme>
      <a:clrMap bg1="lt1" tx1="dk1" bg2="lt2" tx2="dk2" accent1="accent1" accent2="accent2" accent3="accent3" accent4="accent4" accent5="accent5" accent6="accent6" hlink="hlink" folHlink="folHlink"/>
    </a:extraClrScheme>
    <a:extraClrScheme>
      <a:clrScheme name="NAV presentasjonsmal 14">
        <a:dk1>
          <a:srgbClr val="675C53"/>
        </a:dk1>
        <a:lt1>
          <a:srgbClr val="FFFFFF"/>
        </a:lt1>
        <a:dk2>
          <a:srgbClr val="BD3632"/>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E0DED8"/>
        </a:folHlink>
      </a:clrScheme>
      <a:clrMap bg1="lt1" tx1="dk1" bg2="lt2" tx2="dk2" accent1="accent1" accent2="accent2" accent3="accent3" accent4="accent4" accent5="accent5" accent6="accent6" hlink="hlink" folHlink="folHlink"/>
    </a:extraClrScheme>
    <a:extraClrScheme>
      <a:clrScheme name="NAV presentasjonsmal 15">
        <a:dk1>
          <a:srgbClr val="675C53"/>
        </a:dk1>
        <a:lt1>
          <a:srgbClr val="FFFFFF"/>
        </a:lt1>
        <a:dk2>
          <a:srgbClr val="CD202C"/>
        </a:dk2>
        <a:lt2>
          <a:srgbClr val="988F86"/>
        </a:lt2>
        <a:accent1>
          <a:srgbClr val="B7B1A9"/>
        </a:accent1>
        <a:accent2>
          <a:srgbClr val="65CFE9"/>
        </a:accent2>
        <a:accent3>
          <a:srgbClr val="FFFFFF"/>
        </a:accent3>
        <a:accent4>
          <a:srgbClr val="574D46"/>
        </a:accent4>
        <a:accent5>
          <a:srgbClr val="D8D5D1"/>
        </a:accent5>
        <a:accent6>
          <a:srgbClr val="5BBBD3"/>
        </a:accent6>
        <a:hlink>
          <a:srgbClr val="C7E9F2"/>
        </a:hlink>
        <a:folHlink>
          <a:srgbClr val="E0DED8"/>
        </a:folHlink>
      </a:clrScheme>
      <a:clrMap bg1="lt1" tx1="dk1" bg2="lt2" tx2="dk2" accent1="accent1" accent2="accent2" accent3="accent3" accent4="accent4" accent5="accent5" accent6="accent6" hlink="hlink" folHlink="folHlink"/>
    </a:extraClrScheme>
    <a:extraClrScheme>
      <a:clrScheme name="NAV presentasjonsmal 16">
        <a:dk1>
          <a:srgbClr val="675C53"/>
        </a:dk1>
        <a:lt1>
          <a:srgbClr val="FFFFFF"/>
        </a:lt1>
        <a:dk2>
          <a:srgbClr val="C30000"/>
        </a:dk2>
        <a:lt2>
          <a:srgbClr val="988F86"/>
        </a:lt2>
        <a:accent1>
          <a:srgbClr val="B7B1A9"/>
        </a:accent1>
        <a:accent2>
          <a:srgbClr val="00A9E0"/>
        </a:accent2>
        <a:accent3>
          <a:srgbClr val="FFFFFF"/>
        </a:accent3>
        <a:accent4>
          <a:srgbClr val="574D46"/>
        </a:accent4>
        <a:accent5>
          <a:srgbClr val="D8D5D1"/>
        </a:accent5>
        <a:accent6>
          <a:srgbClr val="0099CB"/>
        </a:accent6>
        <a:hlink>
          <a:srgbClr val="E98300"/>
        </a:hlink>
        <a:folHlink>
          <a:srgbClr val="A2AD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916</TotalTime>
  <Words>1255</Words>
  <Application>Microsoft Office PowerPoint</Application>
  <PresentationFormat>On-screen Show (4:3)</PresentationFormat>
  <Paragraphs>131</Paragraphs>
  <Slides>20</Slides>
  <Notes>13</Notes>
  <HiddenSlides>7</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NAV presentasjonsmal</vt:lpstr>
      <vt:lpstr>Ievadprogramma Norvēģijā </vt:lpstr>
      <vt:lpstr>    </vt:lpstr>
      <vt:lpstr>GJĒVIKAS PAŠVALDĪBA</vt:lpstr>
      <vt:lpstr>Pakalpojumi bēgļiem Gjēvikas pašvaldībā </vt:lpstr>
      <vt:lpstr>Ievadkomandas darba 2. posms</vt:lpstr>
      <vt:lpstr>Ievadprogramma Norvēģijā </vt:lpstr>
      <vt:lpstr>Ievadprogramma Norvēģijā</vt:lpstr>
      <vt:lpstr>Darbs pie integrēšanās Gjēvikas pašvaldībā</vt:lpstr>
      <vt:lpstr>Norvēģijai vajag veselības aprūpes speciālistus</vt:lpstr>
      <vt:lpstr>Sadarbība ar Gjēvikas mācību centru</vt:lpstr>
      <vt:lpstr>Sadarbība ar sociālajiem dienestiem un NAV</vt:lpstr>
      <vt:lpstr>Veselības stāvokļa novērtēšana un ģimenes ar bērniem</vt:lpstr>
      <vt:lpstr>Ievadprogramma Norvēģijā</vt:lpstr>
      <vt:lpstr>Ievadprogramma Norvēģijā</vt:lpstr>
      <vt:lpstr>Ievadprogramma Norvēģijā</vt:lpstr>
      <vt:lpstr>Ievadprogramma Norvēģijā</vt:lpstr>
      <vt:lpstr>Ievadprogramma Norvēģijā</vt:lpstr>
      <vt:lpstr>Ievadprogramma Norvēģijā</vt:lpstr>
      <vt:lpstr>Ievadprogramma Norvēģijā</vt:lpstr>
      <vt:lpstr>Ievadprogramma Norvēģijā</vt:lpstr>
    </vt:vector>
  </TitlesOfParts>
  <Company>NAV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NAV</dc:creator>
  <cp:lastModifiedBy>Translator</cp:lastModifiedBy>
  <cp:revision>55</cp:revision>
  <dcterms:created xsi:type="dcterms:W3CDTF">2006-06-21T06:55:19Z</dcterms:created>
  <dcterms:modified xsi:type="dcterms:W3CDTF">2016-01-17T20:28:52Z</dcterms:modified>
</cp:coreProperties>
</file>